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62" r:id="rId2"/>
    <p:sldId id="312" r:id="rId3"/>
    <p:sldId id="314" r:id="rId4"/>
    <p:sldId id="318" r:id="rId5"/>
    <p:sldId id="316" r:id="rId6"/>
    <p:sldId id="317" r:id="rId7"/>
    <p:sldId id="329" r:id="rId8"/>
    <p:sldId id="320" r:id="rId9"/>
    <p:sldId id="409" r:id="rId10"/>
    <p:sldId id="271" r:id="rId11"/>
    <p:sldId id="410" r:id="rId12"/>
    <p:sldId id="411" r:id="rId13"/>
    <p:sldId id="412" r:id="rId14"/>
    <p:sldId id="287" r:id="rId15"/>
    <p:sldId id="413" r:id="rId16"/>
    <p:sldId id="322" r:id="rId17"/>
    <p:sldId id="414" r:id="rId18"/>
    <p:sldId id="415" r:id="rId19"/>
    <p:sldId id="416" r:id="rId20"/>
    <p:sldId id="417" r:id="rId21"/>
    <p:sldId id="418" r:id="rId22"/>
    <p:sldId id="419" r:id="rId23"/>
    <p:sldId id="420" r:id="rId24"/>
    <p:sldId id="421" r:id="rId25"/>
    <p:sldId id="422" r:id="rId26"/>
    <p:sldId id="423" r:id="rId27"/>
    <p:sldId id="424" r:id="rId28"/>
    <p:sldId id="425" r:id="rId29"/>
    <p:sldId id="426" r:id="rId30"/>
    <p:sldId id="427" r:id="rId31"/>
    <p:sldId id="428" r:id="rId32"/>
  </p:sldIdLst>
  <p:sldSz cx="12192000" cy="6858000"/>
  <p:notesSz cx="6858000" cy="9144000"/>
  <p:embeddedFontLst>
    <p:embeddedFont>
      <p:font typeface="Segoe UI" pitchFamily="34" charset="0"/>
      <p:regular r:id="rId34"/>
      <p:bold r:id="rId35"/>
      <p:italic r:id="rId36"/>
      <p:boldItalic r:id="rId37"/>
    </p:embeddedFont>
    <p:embeddedFont>
      <p:font typeface="微软雅黑" pitchFamily="34" charset="-122"/>
      <p:regular r:id="rId38"/>
      <p:bold r:id="rId39"/>
    </p:embeddedFont>
    <p:embeddedFont>
      <p:font typeface="黑体" pitchFamily="49" charset="-122"/>
      <p:regular r:id="rId40"/>
    </p:embeddedFont>
    <p:embeddedFont>
      <p:font typeface="方正粗宋简体" charset="-122"/>
      <p:regular r:id="rId41"/>
    </p:embeddedFont>
    <p:embeddedFont>
      <p:font typeface="Calibri" pitchFamily="34" charset="0"/>
      <p:regular r:id="rId42"/>
      <p:bold r:id="rId43"/>
      <p:italic r:id="rId44"/>
      <p:boldItalic r:id="rId45"/>
    </p:embeddedFont>
    <p:embeddedFont>
      <p:font typeface="Calibri Light" pitchFamily="34" charset="0"/>
      <p:regular r:id="rId46"/>
      <p:italic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8F8B8B"/>
    <a:srgbClr val="44546A"/>
    <a:srgbClr val="00B0F0"/>
    <a:srgbClr val="0070C0"/>
    <a:srgbClr val="9DC3E6"/>
    <a:srgbClr val="92D050"/>
    <a:srgbClr val="2EBE70"/>
    <a:srgbClr val="548235"/>
    <a:srgbClr val="8FA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3" autoAdjust="0"/>
    <p:restoredTop sz="94660"/>
  </p:normalViewPr>
  <p:slideViewPr>
    <p:cSldViewPr snapToGrid="0">
      <p:cViewPr varScale="1">
        <p:scale>
          <a:sx n="69" d="100"/>
          <a:sy n="69" d="100"/>
        </p:scale>
        <p:origin x="-544" y="-80"/>
      </p:cViewPr>
      <p:guideLst>
        <p:guide orient="horz" pos="2159"/>
        <p:guide pos="38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2017/4/5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342658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10</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12</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t>‹#›</a:t>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a:fillRect/>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t>‹#›</a:t>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1" fmla="*/ 1112520 w 2895600"/>
              <a:gd name="connsiteY0-2" fmla="*/ 0 h 1656195"/>
              <a:gd name="connsiteX1-3" fmla="*/ 1776897 w 2895600"/>
              <a:gd name="connsiteY1-4" fmla="*/ 523460 h 1656195"/>
              <a:gd name="connsiteX2-5" fmla="*/ 1981200 w 2895600"/>
              <a:gd name="connsiteY2-6" fmla="*/ 443446 h 1656195"/>
              <a:gd name="connsiteX3-7" fmla="*/ 2283615 w 2895600"/>
              <a:gd name="connsiteY3-8" fmla="*/ 724590 h 1656195"/>
              <a:gd name="connsiteX4-9" fmla="*/ 2461260 w 2895600"/>
              <a:gd name="connsiteY4-10" fmla="*/ 685800 h 1656195"/>
              <a:gd name="connsiteX5-11" fmla="*/ 2895600 w 2895600"/>
              <a:gd name="connsiteY5-12" fmla="*/ 1120140 h 1656195"/>
              <a:gd name="connsiteX6-13" fmla="*/ 2698117 w 2895600"/>
              <a:gd name="connsiteY6-14" fmla="*/ 1478280 h 1656195"/>
              <a:gd name="connsiteX7-15" fmla="*/ 1980496 w 2895600"/>
              <a:gd name="connsiteY7-16" fmla="*/ 1656195 h 1656195"/>
              <a:gd name="connsiteX8-17" fmla="*/ 64333 w 2895600"/>
              <a:gd name="connsiteY8-18" fmla="*/ 1478280 h 1656195"/>
              <a:gd name="connsiteX9-19" fmla="*/ 0 w 2895600"/>
              <a:gd name="connsiteY9-20" fmla="*/ 1257300 h 1656195"/>
              <a:gd name="connsiteX10-21" fmla="*/ 419100 w 2895600"/>
              <a:gd name="connsiteY10-22" fmla="*/ 838200 h 1656195"/>
              <a:gd name="connsiteX11-23" fmla="*/ 445895 w 2895600"/>
              <a:gd name="connsiteY11-24" fmla="*/ 840901 h 1656195"/>
              <a:gd name="connsiteX12-25" fmla="*/ 426720 w 2895600"/>
              <a:gd name="connsiteY12-26" fmla="*/ 685800 h 1656195"/>
              <a:gd name="connsiteX13-27" fmla="*/ 1112520 w 2895600"/>
              <a:gd name="connsiteY13-28" fmla="*/ 0 h 1656195"/>
              <a:gd name="connsiteX0-29" fmla="*/ 1112520 w 2895600"/>
              <a:gd name="connsiteY0-30" fmla="*/ 0 h 1668502"/>
              <a:gd name="connsiteX1-31" fmla="*/ 1776897 w 2895600"/>
              <a:gd name="connsiteY1-32" fmla="*/ 523460 h 1668502"/>
              <a:gd name="connsiteX2-33" fmla="*/ 1981200 w 2895600"/>
              <a:gd name="connsiteY2-34" fmla="*/ 443446 h 1668502"/>
              <a:gd name="connsiteX3-35" fmla="*/ 2283615 w 2895600"/>
              <a:gd name="connsiteY3-36" fmla="*/ 724590 h 1668502"/>
              <a:gd name="connsiteX4-37" fmla="*/ 2461260 w 2895600"/>
              <a:gd name="connsiteY4-38" fmla="*/ 685800 h 1668502"/>
              <a:gd name="connsiteX5-39" fmla="*/ 2895600 w 2895600"/>
              <a:gd name="connsiteY5-40" fmla="*/ 1120140 h 1668502"/>
              <a:gd name="connsiteX6-41" fmla="*/ 2698117 w 2895600"/>
              <a:gd name="connsiteY6-42" fmla="*/ 1478280 h 1668502"/>
              <a:gd name="connsiteX7-43" fmla="*/ 1980496 w 2895600"/>
              <a:gd name="connsiteY7-44" fmla="*/ 1656195 h 1668502"/>
              <a:gd name="connsiteX8-45" fmla="*/ 64333 w 2895600"/>
              <a:gd name="connsiteY8-46" fmla="*/ 1478280 h 1668502"/>
              <a:gd name="connsiteX9-47" fmla="*/ 0 w 2895600"/>
              <a:gd name="connsiteY9-48" fmla="*/ 1257300 h 1668502"/>
              <a:gd name="connsiteX10-49" fmla="*/ 419100 w 2895600"/>
              <a:gd name="connsiteY10-50" fmla="*/ 838200 h 1668502"/>
              <a:gd name="connsiteX11-51" fmla="*/ 445895 w 2895600"/>
              <a:gd name="connsiteY11-52" fmla="*/ 840901 h 1668502"/>
              <a:gd name="connsiteX12-53" fmla="*/ 426720 w 2895600"/>
              <a:gd name="connsiteY12-54" fmla="*/ 685800 h 1668502"/>
              <a:gd name="connsiteX13-55" fmla="*/ 1112520 w 2895600"/>
              <a:gd name="connsiteY13-56" fmla="*/ 0 h 1668502"/>
              <a:gd name="connsiteX0-57" fmla="*/ 1112520 w 2895600"/>
              <a:gd name="connsiteY0-58" fmla="*/ 0 h 1687775"/>
              <a:gd name="connsiteX1-59" fmla="*/ 1776897 w 2895600"/>
              <a:gd name="connsiteY1-60" fmla="*/ 523460 h 1687775"/>
              <a:gd name="connsiteX2-61" fmla="*/ 1981200 w 2895600"/>
              <a:gd name="connsiteY2-62" fmla="*/ 443446 h 1687775"/>
              <a:gd name="connsiteX3-63" fmla="*/ 2283615 w 2895600"/>
              <a:gd name="connsiteY3-64" fmla="*/ 724590 h 1687775"/>
              <a:gd name="connsiteX4-65" fmla="*/ 2461260 w 2895600"/>
              <a:gd name="connsiteY4-66" fmla="*/ 685800 h 1687775"/>
              <a:gd name="connsiteX5-67" fmla="*/ 2895600 w 2895600"/>
              <a:gd name="connsiteY5-68" fmla="*/ 1120140 h 1687775"/>
              <a:gd name="connsiteX6-69" fmla="*/ 2698117 w 2895600"/>
              <a:gd name="connsiteY6-70" fmla="*/ 1478280 h 1687775"/>
              <a:gd name="connsiteX7-71" fmla="*/ 1980496 w 2895600"/>
              <a:gd name="connsiteY7-72" fmla="*/ 1656195 h 1687775"/>
              <a:gd name="connsiteX8-73" fmla="*/ 1965798 w 2895600"/>
              <a:gd name="connsiteY8-74" fmla="*/ 1670891 h 1687775"/>
              <a:gd name="connsiteX9-75" fmla="*/ 64333 w 2895600"/>
              <a:gd name="connsiteY9-76" fmla="*/ 1478280 h 1687775"/>
              <a:gd name="connsiteX10-77" fmla="*/ 0 w 2895600"/>
              <a:gd name="connsiteY10-78" fmla="*/ 1257300 h 1687775"/>
              <a:gd name="connsiteX11-79" fmla="*/ 419100 w 2895600"/>
              <a:gd name="connsiteY11-80" fmla="*/ 838200 h 1687775"/>
              <a:gd name="connsiteX12-81" fmla="*/ 445895 w 2895600"/>
              <a:gd name="connsiteY12-82" fmla="*/ 840901 h 1687775"/>
              <a:gd name="connsiteX13-83" fmla="*/ 426720 w 2895600"/>
              <a:gd name="connsiteY13-84" fmla="*/ 685800 h 1687775"/>
              <a:gd name="connsiteX14" fmla="*/ 1112520 w 2895600"/>
              <a:gd name="connsiteY14" fmla="*/ 0 h 1687775"/>
              <a:gd name="connsiteX0-85" fmla="*/ 1112520 w 2895600"/>
              <a:gd name="connsiteY0-86" fmla="*/ 0 h 1693144"/>
              <a:gd name="connsiteX1-87" fmla="*/ 1776897 w 2895600"/>
              <a:gd name="connsiteY1-88" fmla="*/ 523460 h 1693144"/>
              <a:gd name="connsiteX2-89" fmla="*/ 1981200 w 2895600"/>
              <a:gd name="connsiteY2-90" fmla="*/ 443446 h 1693144"/>
              <a:gd name="connsiteX3-91" fmla="*/ 2283615 w 2895600"/>
              <a:gd name="connsiteY3-92" fmla="*/ 724590 h 1693144"/>
              <a:gd name="connsiteX4-93" fmla="*/ 2461260 w 2895600"/>
              <a:gd name="connsiteY4-94" fmla="*/ 685800 h 1693144"/>
              <a:gd name="connsiteX5-95" fmla="*/ 2895600 w 2895600"/>
              <a:gd name="connsiteY5-96" fmla="*/ 1120140 h 1693144"/>
              <a:gd name="connsiteX6-97" fmla="*/ 2698117 w 2895600"/>
              <a:gd name="connsiteY6-98" fmla="*/ 1478280 h 1693144"/>
              <a:gd name="connsiteX7-99" fmla="*/ 1980496 w 2895600"/>
              <a:gd name="connsiteY7-100" fmla="*/ 1656195 h 1693144"/>
              <a:gd name="connsiteX8-101" fmla="*/ 863483 w 2895600"/>
              <a:gd name="connsiteY8-102" fmla="*/ 1678240 h 1693144"/>
              <a:gd name="connsiteX9-103" fmla="*/ 64333 w 2895600"/>
              <a:gd name="connsiteY9-104" fmla="*/ 1478280 h 1693144"/>
              <a:gd name="connsiteX10-105" fmla="*/ 0 w 2895600"/>
              <a:gd name="connsiteY10-106" fmla="*/ 1257300 h 1693144"/>
              <a:gd name="connsiteX11-107" fmla="*/ 419100 w 2895600"/>
              <a:gd name="connsiteY11-108" fmla="*/ 838200 h 1693144"/>
              <a:gd name="connsiteX12-109" fmla="*/ 445895 w 2895600"/>
              <a:gd name="connsiteY12-110" fmla="*/ 840901 h 1693144"/>
              <a:gd name="connsiteX13-111" fmla="*/ 426720 w 2895600"/>
              <a:gd name="connsiteY13-112" fmla="*/ 685800 h 1693144"/>
              <a:gd name="connsiteX14-113" fmla="*/ 1112520 w 2895600"/>
              <a:gd name="connsiteY14-114" fmla="*/ 0 h 1693144"/>
              <a:gd name="connsiteX0-115" fmla="*/ 1112520 w 2895600"/>
              <a:gd name="connsiteY0-116" fmla="*/ 0 h 1656322"/>
              <a:gd name="connsiteX1-117" fmla="*/ 1776897 w 2895600"/>
              <a:gd name="connsiteY1-118" fmla="*/ 523460 h 1656322"/>
              <a:gd name="connsiteX2-119" fmla="*/ 1981200 w 2895600"/>
              <a:gd name="connsiteY2-120" fmla="*/ 443446 h 1656322"/>
              <a:gd name="connsiteX3-121" fmla="*/ 2283615 w 2895600"/>
              <a:gd name="connsiteY3-122" fmla="*/ 724590 h 1656322"/>
              <a:gd name="connsiteX4-123" fmla="*/ 2461260 w 2895600"/>
              <a:gd name="connsiteY4-124" fmla="*/ 685800 h 1656322"/>
              <a:gd name="connsiteX5-125" fmla="*/ 2895600 w 2895600"/>
              <a:gd name="connsiteY5-126" fmla="*/ 1120140 h 1656322"/>
              <a:gd name="connsiteX6-127" fmla="*/ 2698117 w 2895600"/>
              <a:gd name="connsiteY6-128" fmla="*/ 1478280 h 1656322"/>
              <a:gd name="connsiteX7-129" fmla="*/ 1980496 w 2895600"/>
              <a:gd name="connsiteY7-130" fmla="*/ 1656195 h 1656322"/>
              <a:gd name="connsiteX8-131" fmla="*/ 951668 w 2895600"/>
              <a:gd name="connsiteY8-132" fmla="*/ 1450427 h 1656322"/>
              <a:gd name="connsiteX9-133" fmla="*/ 64333 w 2895600"/>
              <a:gd name="connsiteY9-134" fmla="*/ 1478280 h 1656322"/>
              <a:gd name="connsiteX10-135" fmla="*/ 0 w 2895600"/>
              <a:gd name="connsiteY10-136" fmla="*/ 1257300 h 1656322"/>
              <a:gd name="connsiteX11-137" fmla="*/ 419100 w 2895600"/>
              <a:gd name="connsiteY11-138" fmla="*/ 838200 h 1656322"/>
              <a:gd name="connsiteX12-139" fmla="*/ 445895 w 2895600"/>
              <a:gd name="connsiteY12-140" fmla="*/ 840901 h 1656322"/>
              <a:gd name="connsiteX13-141" fmla="*/ 426720 w 2895600"/>
              <a:gd name="connsiteY13-142" fmla="*/ 685800 h 1656322"/>
              <a:gd name="connsiteX14-143" fmla="*/ 1112520 w 2895600"/>
              <a:gd name="connsiteY14-144" fmla="*/ 0 h 1656322"/>
              <a:gd name="connsiteX0-145" fmla="*/ 1112520 w 2895600"/>
              <a:gd name="connsiteY0-146" fmla="*/ 0 h 1684771"/>
              <a:gd name="connsiteX1-147" fmla="*/ 1776897 w 2895600"/>
              <a:gd name="connsiteY1-148" fmla="*/ 523460 h 1684771"/>
              <a:gd name="connsiteX2-149" fmla="*/ 1981200 w 2895600"/>
              <a:gd name="connsiteY2-150" fmla="*/ 443446 h 1684771"/>
              <a:gd name="connsiteX3-151" fmla="*/ 2283615 w 2895600"/>
              <a:gd name="connsiteY3-152" fmla="*/ 724590 h 1684771"/>
              <a:gd name="connsiteX4-153" fmla="*/ 2461260 w 2895600"/>
              <a:gd name="connsiteY4-154" fmla="*/ 685800 h 1684771"/>
              <a:gd name="connsiteX5-155" fmla="*/ 2895600 w 2895600"/>
              <a:gd name="connsiteY5-156" fmla="*/ 1120140 h 1684771"/>
              <a:gd name="connsiteX6-157" fmla="*/ 2698117 w 2895600"/>
              <a:gd name="connsiteY6-158" fmla="*/ 1478280 h 1684771"/>
              <a:gd name="connsiteX7-159" fmla="*/ 1980496 w 2895600"/>
              <a:gd name="connsiteY7-160" fmla="*/ 1656195 h 1684771"/>
              <a:gd name="connsiteX8-161" fmla="*/ 1965798 w 2895600"/>
              <a:gd name="connsiteY8-162" fmla="*/ 1663542 h 1684771"/>
              <a:gd name="connsiteX9-163" fmla="*/ 951668 w 2895600"/>
              <a:gd name="connsiteY9-164" fmla="*/ 1450427 h 1684771"/>
              <a:gd name="connsiteX10-165" fmla="*/ 64333 w 2895600"/>
              <a:gd name="connsiteY10-166" fmla="*/ 1478280 h 1684771"/>
              <a:gd name="connsiteX11-167" fmla="*/ 0 w 2895600"/>
              <a:gd name="connsiteY11-168" fmla="*/ 1257300 h 1684771"/>
              <a:gd name="connsiteX12-169" fmla="*/ 419100 w 2895600"/>
              <a:gd name="connsiteY12-170" fmla="*/ 838200 h 1684771"/>
              <a:gd name="connsiteX13-171" fmla="*/ 445895 w 2895600"/>
              <a:gd name="connsiteY13-172" fmla="*/ 840901 h 1684771"/>
              <a:gd name="connsiteX14-173" fmla="*/ 426720 w 2895600"/>
              <a:gd name="connsiteY14-174" fmla="*/ 685800 h 1684771"/>
              <a:gd name="connsiteX15" fmla="*/ 1112520 w 2895600"/>
              <a:gd name="connsiteY15" fmla="*/ 0 h 1684771"/>
              <a:gd name="connsiteX0-175" fmla="*/ 1112520 w 2895600"/>
              <a:gd name="connsiteY0-176" fmla="*/ 0 h 1667103"/>
              <a:gd name="connsiteX1-177" fmla="*/ 1776897 w 2895600"/>
              <a:gd name="connsiteY1-178" fmla="*/ 523460 h 1667103"/>
              <a:gd name="connsiteX2-179" fmla="*/ 1981200 w 2895600"/>
              <a:gd name="connsiteY2-180" fmla="*/ 443446 h 1667103"/>
              <a:gd name="connsiteX3-181" fmla="*/ 2283615 w 2895600"/>
              <a:gd name="connsiteY3-182" fmla="*/ 724590 h 1667103"/>
              <a:gd name="connsiteX4-183" fmla="*/ 2461260 w 2895600"/>
              <a:gd name="connsiteY4-184" fmla="*/ 685800 h 1667103"/>
              <a:gd name="connsiteX5-185" fmla="*/ 2895600 w 2895600"/>
              <a:gd name="connsiteY5-186" fmla="*/ 1120140 h 1667103"/>
              <a:gd name="connsiteX6-187" fmla="*/ 2698117 w 2895600"/>
              <a:gd name="connsiteY6-188" fmla="*/ 1478280 h 1667103"/>
              <a:gd name="connsiteX7-189" fmla="*/ 2274446 w 2895600"/>
              <a:gd name="connsiteY7-190" fmla="*/ 1443080 h 1667103"/>
              <a:gd name="connsiteX8-191" fmla="*/ 1965798 w 2895600"/>
              <a:gd name="connsiteY8-192" fmla="*/ 1663542 h 1667103"/>
              <a:gd name="connsiteX9-193" fmla="*/ 951668 w 2895600"/>
              <a:gd name="connsiteY9-194" fmla="*/ 1450427 h 1667103"/>
              <a:gd name="connsiteX10-195" fmla="*/ 64333 w 2895600"/>
              <a:gd name="connsiteY10-196" fmla="*/ 1478280 h 1667103"/>
              <a:gd name="connsiteX11-197" fmla="*/ 0 w 2895600"/>
              <a:gd name="connsiteY11-198" fmla="*/ 1257300 h 1667103"/>
              <a:gd name="connsiteX12-199" fmla="*/ 419100 w 2895600"/>
              <a:gd name="connsiteY12-200" fmla="*/ 838200 h 1667103"/>
              <a:gd name="connsiteX13-201" fmla="*/ 445895 w 2895600"/>
              <a:gd name="connsiteY13-202" fmla="*/ 840901 h 1667103"/>
              <a:gd name="connsiteX14-203" fmla="*/ 426720 w 2895600"/>
              <a:gd name="connsiteY14-204" fmla="*/ 685800 h 1667103"/>
              <a:gd name="connsiteX15-205" fmla="*/ 1112520 w 2895600"/>
              <a:gd name="connsiteY15-206" fmla="*/ 0 h 1667103"/>
              <a:gd name="connsiteX0-207" fmla="*/ 1112520 w 2895600"/>
              <a:gd name="connsiteY0-208" fmla="*/ 0 h 1667103"/>
              <a:gd name="connsiteX1-209" fmla="*/ 1776897 w 2895600"/>
              <a:gd name="connsiteY1-210" fmla="*/ 523460 h 1667103"/>
              <a:gd name="connsiteX2-211" fmla="*/ 1981200 w 2895600"/>
              <a:gd name="connsiteY2-212" fmla="*/ 443446 h 1667103"/>
              <a:gd name="connsiteX3-213" fmla="*/ 2283615 w 2895600"/>
              <a:gd name="connsiteY3-214" fmla="*/ 724590 h 1667103"/>
              <a:gd name="connsiteX4-215" fmla="*/ 2461260 w 2895600"/>
              <a:gd name="connsiteY4-216" fmla="*/ 685800 h 1667103"/>
              <a:gd name="connsiteX5-217" fmla="*/ 2895600 w 2895600"/>
              <a:gd name="connsiteY5-218" fmla="*/ 1120140 h 1667103"/>
              <a:gd name="connsiteX6-219" fmla="*/ 2698117 w 2895600"/>
              <a:gd name="connsiteY6-220" fmla="*/ 1478280 h 1667103"/>
              <a:gd name="connsiteX7-221" fmla="*/ 2274446 w 2895600"/>
              <a:gd name="connsiteY7-222" fmla="*/ 1443080 h 1667103"/>
              <a:gd name="connsiteX8-223" fmla="*/ 1965798 w 2895600"/>
              <a:gd name="connsiteY8-224" fmla="*/ 1663542 h 1667103"/>
              <a:gd name="connsiteX9-225" fmla="*/ 951668 w 2895600"/>
              <a:gd name="connsiteY9-226" fmla="*/ 1450427 h 1667103"/>
              <a:gd name="connsiteX10-227" fmla="*/ 951669 w 2895600"/>
              <a:gd name="connsiteY10-228" fmla="*/ 1465124 h 1667103"/>
              <a:gd name="connsiteX11-229" fmla="*/ 64333 w 2895600"/>
              <a:gd name="connsiteY11-230" fmla="*/ 1478280 h 1667103"/>
              <a:gd name="connsiteX12-231" fmla="*/ 0 w 2895600"/>
              <a:gd name="connsiteY12-232" fmla="*/ 1257300 h 1667103"/>
              <a:gd name="connsiteX13-233" fmla="*/ 419100 w 2895600"/>
              <a:gd name="connsiteY13-234" fmla="*/ 838200 h 1667103"/>
              <a:gd name="connsiteX14-235" fmla="*/ 445895 w 2895600"/>
              <a:gd name="connsiteY14-236" fmla="*/ 840901 h 1667103"/>
              <a:gd name="connsiteX15-237" fmla="*/ 426720 w 2895600"/>
              <a:gd name="connsiteY15-238" fmla="*/ 685800 h 1667103"/>
              <a:gd name="connsiteX16" fmla="*/ 1112520 w 2895600"/>
              <a:gd name="connsiteY16" fmla="*/ 0 h 1667103"/>
              <a:gd name="connsiteX0-239" fmla="*/ 1112520 w 2895600"/>
              <a:gd name="connsiteY0-240" fmla="*/ 0 h 1836772"/>
              <a:gd name="connsiteX1-241" fmla="*/ 1776897 w 2895600"/>
              <a:gd name="connsiteY1-242" fmla="*/ 523460 h 1836772"/>
              <a:gd name="connsiteX2-243" fmla="*/ 1981200 w 2895600"/>
              <a:gd name="connsiteY2-244" fmla="*/ 443446 h 1836772"/>
              <a:gd name="connsiteX3-245" fmla="*/ 2283615 w 2895600"/>
              <a:gd name="connsiteY3-246" fmla="*/ 724590 h 1836772"/>
              <a:gd name="connsiteX4-247" fmla="*/ 2461260 w 2895600"/>
              <a:gd name="connsiteY4-248" fmla="*/ 685800 h 1836772"/>
              <a:gd name="connsiteX5-249" fmla="*/ 2895600 w 2895600"/>
              <a:gd name="connsiteY5-250" fmla="*/ 1120140 h 1836772"/>
              <a:gd name="connsiteX6-251" fmla="*/ 2698117 w 2895600"/>
              <a:gd name="connsiteY6-252" fmla="*/ 1478280 h 1836772"/>
              <a:gd name="connsiteX7-253" fmla="*/ 2274446 w 2895600"/>
              <a:gd name="connsiteY7-254" fmla="*/ 1443080 h 1836772"/>
              <a:gd name="connsiteX8-255" fmla="*/ 1965798 w 2895600"/>
              <a:gd name="connsiteY8-256" fmla="*/ 1663542 h 1836772"/>
              <a:gd name="connsiteX9-257" fmla="*/ 1326456 w 2895600"/>
              <a:gd name="connsiteY9-258" fmla="*/ 1832564 h 1836772"/>
              <a:gd name="connsiteX10-259" fmla="*/ 951668 w 2895600"/>
              <a:gd name="connsiteY10-260" fmla="*/ 1450427 h 1836772"/>
              <a:gd name="connsiteX11-261" fmla="*/ 951669 w 2895600"/>
              <a:gd name="connsiteY11-262" fmla="*/ 1465124 h 1836772"/>
              <a:gd name="connsiteX12-263" fmla="*/ 64333 w 2895600"/>
              <a:gd name="connsiteY12-264" fmla="*/ 1478280 h 1836772"/>
              <a:gd name="connsiteX13-265" fmla="*/ 0 w 2895600"/>
              <a:gd name="connsiteY13-266" fmla="*/ 1257300 h 1836772"/>
              <a:gd name="connsiteX14-267" fmla="*/ 419100 w 2895600"/>
              <a:gd name="connsiteY14-268" fmla="*/ 838200 h 1836772"/>
              <a:gd name="connsiteX15-269" fmla="*/ 445895 w 2895600"/>
              <a:gd name="connsiteY15-270" fmla="*/ 840901 h 1836772"/>
              <a:gd name="connsiteX16-271" fmla="*/ 426720 w 2895600"/>
              <a:gd name="connsiteY16-272" fmla="*/ 685800 h 1836772"/>
              <a:gd name="connsiteX17" fmla="*/ 1112520 w 2895600"/>
              <a:gd name="connsiteY17" fmla="*/ 0 h 1836772"/>
              <a:gd name="connsiteX0-273" fmla="*/ 1112520 w 2895600"/>
              <a:gd name="connsiteY0-274" fmla="*/ 0 h 1836772"/>
              <a:gd name="connsiteX1-275" fmla="*/ 1776897 w 2895600"/>
              <a:gd name="connsiteY1-276" fmla="*/ 523460 h 1836772"/>
              <a:gd name="connsiteX2-277" fmla="*/ 1981200 w 2895600"/>
              <a:gd name="connsiteY2-278" fmla="*/ 443446 h 1836772"/>
              <a:gd name="connsiteX3-279" fmla="*/ 2283615 w 2895600"/>
              <a:gd name="connsiteY3-280" fmla="*/ 724590 h 1836772"/>
              <a:gd name="connsiteX4-281" fmla="*/ 2461260 w 2895600"/>
              <a:gd name="connsiteY4-282" fmla="*/ 685800 h 1836772"/>
              <a:gd name="connsiteX5-283" fmla="*/ 2895600 w 2895600"/>
              <a:gd name="connsiteY5-284" fmla="*/ 1120140 h 1836772"/>
              <a:gd name="connsiteX6-285" fmla="*/ 2698117 w 2895600"/>
              <a:gd name="connsiteY6-286" fmla="*/ 1478280 h 1836772"/>
              <a:gd name="connsiteX7-287" fmla="*/ 2274446 w 2895600"/>
              <a:gd name="connsiteY7-288" fmla="*/ 1443080 h 1836772"/>
              <a:gd name="connsiteX8-289" fmla="*/ 1965798 w 2895600"/>
              <a:gd name="connsiteY8-290" fmla="*/ 1663542 h 1836772"/>
              <a:gd name="connsiteX9-291" fmla="*/ 1326456 w 2895600"/>
              <a:gd name="connsiteY9-292" fmla="*/ 1832564 h 1836772"/>
              <a:gd name="connsiteX10-293" fmla="*/ 951668 w 2895600"/>
              <a:gd name="connsiteY10-294" fmla="*/ 1450427 h 1836772"/>
              <a:gd name="connsiteX11-295" fmla="*/ 738555 w 2895600"/>
              <a:gd name="connsiteY11-296" fmla="*/ 1450427 h 1836772"/>
              <a:gd name="connsiteX12-297" fmla="*/ 64333 w 2895600"/>
              <a:gd name="connsiteY12-298" fmla="*/ 1478280 h 1836772"/>
              <a:gd name="connsiteX13-299" fmla="*/ 0 w 2895600"/>
              <a:gd name="connsiteY13-300" fmla="*/ 1257300 h 1836772"/>
              <a:gd name="connsiteX14-301" fmla="*/ 419100 w 2895600"/>
              <a:gd name="connsiteY14-302" fmla="*/ 838200 h 1836772"/>
              <a:gd name="connsiteX15-303" fmla="*/ 445895 w 2895600"/>
              <a:gd name="connsiteY15-304" fmla="*/ 840901 h 1836772"/>
              <a:gd name="connsiteX16-305" fmla="*/ 426720 w 2895600"/>
              <a:gd name="connsiteY16-306" fmla="*/ 685800 h 1836772"/>
              <a:gd name="connsiteX17-307" fmla="*/ 1112520 w 2895600"/>
              <a:gd name="connsiteY17-308" fmla="*/ 0 h 1836772"/>
              <a:gd name="connsiteX0-309" fmla="*/ 1112520 w 2895600"/>
              <a:gd name="connsiteY0-310" fmla="*/ 0 h 2133864"/>
              <a:gd name="connsiteX1-311" fmla="*/ 1776897 w 2895600"/>
              <a:gd name="connsiteY1-312" fmla="*/ 523460 h 2133864"/>
              <a:gd name="connsiteX2-313" fmla="*/ 1981200 w 2895600"/>
              <a:gd name="connsiteY2-314" fmla="*/ 443446 h 2133864"/>
              <a:gd name="connsiteX3-315" fmla="*/ 2283615 w 2895600"/>
              <a:gd name="connsiteY3-316" fmla="*/ 724590 h 2133864"/>
              <a:gd name="connsiteX4-317" fmla="*/ 2461260 w 2895600"/>
              <a:gd name="connsiteY4-318" fmla="*/ 685800 h 2133864"/>
              <a:gd name="connsiteX5-319" fmla="*/ 2895600 w 2895600"/>
              <a:gd name="connsiteY5-320" fmla="*/ 1120140 h 2133864"/>
              <a:gd name="connsiteX6-321" fmla="*/ 2698117 w 2895600"/>
              <a:gd name="connsiteY6-322" fmla="*/ 1478280 h 2133864"/>
              <a:gd name="connsiteX7-323" fmla="*/ 2274446 w 2895600"/>
              <a:gd name="connsiteY7-324" fmla="*/ 1443080 h 2133864"/>
              <a:gd name="connsiteX8-325" fmla="*/ 1965798 w 2895600"/>
              <a:gd name="connsiteY8-326" fmla="*/ 1663542 h 2133864"/>
              <a:gd name="connsiteX9-327" fmla="*/ 1326456 w 2895600"/>
              <a:gd name="connsiteY9-328" fmla="*/ 1832564 h 2133864"/>
              <a:gd name="connsiteX10-329" fmla="*/ 885529 w 2895600"/>
              <a:gd name="connsiteY10-330" fmla="*/ 2133864 h 2133864"/>
              <a:gd name="connsiteX11-331" fmla="*/ 738555 w 2895600"/>
              <a:gd name="connsiteY11-332" fmla="*/ 1450427 h 2133864"/>
              <a:gd name="connsiteX12-333" fmla="*/ 64333 w 2895600"/>
              <a:gd name="connsiteY12-334" fmla="*/ 1478280 h 2133864"/>
              <a:gd name="connsiteX13-335" fmla="*/ 0 w 2895600"/>
              <a:gd name="connsiteY13-336" fmla="*/ 1257300 h 2133864"/>
              <a:gd name="connsiteX14-337" fmla="*/ 419100 w 2895600"/>
              <a:gd name="connsiteY14-338" fmla="*/ 838200 h 2133864"/>
              <a:gd name="connsiteX15-339" fmla="*/ 445895 w 2895600"/>
              <a:gd name="connsiteY15-340" fmla="*/ 840901 h 2133864"/>
              <a:gd name="connsiteX16-341" fmla="*/ 426720 w 2895600"/>
              <a:gd name="connsiteY16-342" fmla="*/ 685800 h 2133864"/>
              <a:gd name="connsiteX17-343" fmla="*/ 1112520 w 2895600"/>
              <a:gd name="connsiteY17-344" fmla="*/ 0 h 2133864"/>
              <a:gd name="connsiteX0-345" fmla="*/ 1112520 w 2895600"/>
              <a:gd name="connsiteY0-346" fmla="*/ 0 h 2133864"/>
              <a:gd name="connsiteX1-347" fmla="*/ 1776897 w 2895600"/>
              <a:gd name="connsiteY1-348" fmla="*/ 523460 h 2133864"/>
              <a:gd name="connsiteX2-349" fmla="*/ 1981200 w 2895600"/>
              <a:gd name="connsiteY2-350" fmla="*/ 443446 h 2133864"/>
              <a:gd name="connsiteX3-351" fmla="*/ 2283615 w 2895600"/>
              <a:gd name="connsiteY3-352" fmla="*/ 724590 h 2133864"/>
              <a:gd name="connsiteX4-353" fmla="*/ 2461260 w 2895600"/>
              <a:gd name="connsiteY4-354" fmla="*/ 685800 h 2133864"/>
              <a:gd name="connsiteX5-355" fmla="*/ 2895600 w 2895600"/>
              <a:gd name="connsiteY5-356" fmla="*/ 1120140 h 2133864"/>
              <a:gd name="connsiteX6-357" fmla="*/ 2698117 w 2895600"/>
              <a:gd name="connsiteY6-358" fmla="*/ 1478280 h 2133864"/>
              <a:gd name="connsiteX7-359" fmla="*/ 2274446 w 2895600"/>
              <a:gd name="connsiteY7-360" fmla="*/ 1443080 h 2133864"/>
              <a:gd name="connsiteX8-361" fmla="*/ 1965798 w 2895600"/>
              <a:gd name="connsiteY8-362" fmla="*/ 1663542 h 2133864"/>
              <a:gd name="connsiteX9-363" fmla="*/ 1326456 w 2895600"/>
              <a:gd name="connsiteY9-364" fmla="*/ 1832564 h 2133864"/>
              <a:gd name="connsiteX10-365" fmla="*/ 885529 w 2895600"/>
              <a:gd name="connsiteY10-366" fmla="*/ 2133864 h 2133864"/>
              <a:gd name="connsiteX11-367" fmla="*/ 473999 w 2895600"/>
              <a:gd name="connsiteY11-368" fmla="*/ 1729681 h 2133864"/>
              <a:gd name="connsiteX12-369" fmla="*/ 64333 w 2895600"/>
              <a:gd name="connsiteY12-370" fmla="*/ 1478280 h 2133864"/>
              <a:gd name="connsiteX13-371" fmla="*/ 0 w 2895600"/>
              <a:gd name="connsiteY13-372" fmla="*/ 1257300 h 2133864"/>
              <a:gd name="connsiteX14-373" fmla="*/ 419100 w 2895600"/>
              <a:gd name="connsiteY14-374" fmla="*/ 838200 h 2133864"/>
              <a:gd name="connsiteX15-375" fmla="*/ 445895 w 2895600"/>
              <a:gd name="connsiteY15-376" fmla="*/ 840901 h 2133864"/>
              <a:gd name="connsiteX16-377" fmla="*/ 426720 w 2895600"/>
              <a:gd name="connsiteY16-378" fmla="*/ 685800 h 2133864"/>
              <a:gd name="connsiteX17-379" fmla="*/ 1112520 w 2895600"/>
              <a:gd name="connsiteY17-380" fmla="*/ 0 h 2133864"/>
              <a:gd name="connsiteX0-381" fmla="*/ 1112520 w 2895600"/>
              <a:gd name="connsiteY0-382" fmla="*/ 0 h 1928098"/>
              <a:gd name="connsiteX1-383" fmla="*/ 1776897 w 2895600"/>
              <a:gd name="connsiteY1-384" fmla="*/ 523460 h 1928098"/>
              <a:gd name="connsiteX2-385" fmla="*/ 1981200 w 2895600"/>
              <a:gd name="connsiteY2-386" fmla="*/ 443446 h 1928098"/>
              <a:gd name="connsiteX3-387" fmla="*/ 2283615 w 2895600"/>
              <a:gd name="connsiteY3-388" fmla="*/ 724590 h 1928098"/>
              <a:gd name="connsiteX4-389" fmla="*/ 2461260 w 2895600"/>
              <a:gd name="connsiteY4-390" fmla="*/ 685800 h 1928098"/>
              <a:gd name="connsiteX5-391" fmla="*/ 2895600 w 2895600"/>
              <a:gd name="connsiteY5-392" fmla="*/ 1120140 h 1928098"/>
              <a:gd name="connsiteX6-393" fmla="*/ 2698117 w 2895600"/>
              <a:gd name="connsiteY6-394" fmla="*/ 1478280 h 1928098"/>
              <a:gd name="connsiteX7-395" fmla="*/ 2274446 w 2895600"/>
              <a:gd name="connsiteY7-396" fmla="*/ 1443080 h 1928098"/>
              <a:gd name="connsiteX8-397" fmla="*/ 1965798 w 2895600"/>
              <a:gd name="connsiteY8-398" fmla="*/ 1663542 h 1928098"/>
              <a:gd name="connsiteX9-399" fmla="*/ 1326456 w 2895600"/>
              <a:gd name="connsiteY9-400" fmla="*/ 1832564 h 1928098"/>
              <a:gd name="connsiteX10-401" fmla="*/ 878180 w 2895600"/>
              <a:gd name="connsiteY10-402" fmla="*/ 1928098 h 1928098"/>
              <a:gd name="connsiteX11-403" fmla="*/ 473999 w 2895600"/>
              <a:gd name="connsiteY11-404" fmla="*/ 1729681 h 1928098"/>
              <a:gd name="connsiteX12-405" fmla="*/ 64333 w 2895600"/>
              <a:gd name="connsiteY12-406" fmla="*/ 1478280 h 1928098"/>
              <a:gd name="connsiteX13-407" fmla="*/ 0 w 2895600"/>
              <a:gd name="connsiteY13-408" fmla="*/ 1257300 h 1928098"/>
              <a:gd name="connsiteX14-409" fmla="*/ 419100 w 2895600"/>
              <a:gd name="connsiteY14-410" fmla="*/ 838200 h 1928098"/>
              <a:gd name="connsiteX15-411" fmla="*/ 445895 w 2895600"/>
              <a:gd name="connsiteY15-412" fmla="*/ 840901 h 1928098"/>
              <a:gd name="connsiteX16-413" fmla="*/ 426720 w 2895600"/>
              <a:gd name="connsiteY16-414" fmla="*/ 685800 h 1928098"/>
              <a:gd name="connsiteX17-415" fmla="*/ 1112520 w 2895600"/>
              <a:gd name="connsiteY17-416" fmla="*/ 0 h 1928098"/>
              <a:gd name="connsiteX0-417" fmla="*/ 1112520 w 2895600"/>
              <a:gd name="connsiteY0-418" fmla="*/ 0 h 1932344"/>
              <a:gd name="connsiteX1-419" fmla="*/ 1776897 w 2895600"/>
              <a:gd name="connsiteY1-420" fmla="*/ 523460 h 1932344"/>
              <a:gd name="connsiteX2-421" fmla="*/ 1981200 w 2895600"/>
              <a:gd name="connsiteY2-422" fmla="*/ 443446 h 1932344"/>
              <a:gd name="connsiteX3-423" fmla="*/ 2283615 w 2895600"/>
              <a:gd name="connsiteY3-424" fmla="*/ 724590 h 1932344"/>
              <a:gd name="connsiteX4-425" fmla="*/ 2461260 w 2895600"/>
              <a:gd name="connsiteY4-426" fmla="*/ 685800 h 1932344"/>
              <a:gd name="connsiteX5-427" fmla="*/ 2895600 w 2895600"/>
              <a:gd name="connsiteY5-428" fmla="*/ 1120140 h 1932344"/>
              <a:gd name="connsiteX6-429" fmla="*/ 2698117 w 2895600"/>
              <a:gd name="connsiteY6-430" fmla="*/ 1478280 h 1932344"/>
              <a:gd name="connsiteX7-431" fmla="*/ 2274446 w 2895600"/>
              <a:gd name="connsiteY7-432" fmla="*/ 1443080 h 1932344"/>
              <a:gd name="connsiteX8-433" fmla="*/ 1965798 w 2895600"/>
              <a:gd name="connsiteY8-434" fmla="*/ 1663542 h 1932344"/>
              <a:gd name="connsiteX9-435" fmla="*/ 1326456 w 2895600"/>
              <a:gd name="connsiteY9-436" fmla="*/ 1832564 h 1932344"/>
              <a:gd name="connsiteX10-437" fmla="*/ 878180 w 2895600"/>
              <a:gd name="connsiteY10-438" fmla="*/ 1928098 h 1932344"/>
              <a:gd name="connsiteX11-439" fmla="*/ 473999 w 2895600"/>
              <a:gd name="connsiteY11-440" fmla="*/ 1729681 h 1932344"/>
              <a:gd name="connsiteX12-441" fmla="*/ 64333 w 2895600"/>
              <a:gd name="connsiteY12-442" fmla="*/ 1478280 h 1932344"/>
              <a:gd name="connsiteX13-443" fmla="*/ 0 w 2895600"/>
              <a:gd name="connsiteY13-444" fmla="*/ 1257300 h 1932344"/>
              <a:gd name="connsiteX14-445" fmla="*/ 419100 w 2895600"/>
              <a:gd name="connsiteY14-446" fmla="*/ 838200 h 1932344"/>
              <a:gd name="connsiteX15-447" fmla="*/ 445895 w 2895600"/>
              <a:gd name="connsiteY15-448" fmla="*/ 840901 h 1932344"/>
              <a:gd name="connsiteX16-449" fmla="*/ 426720 w 2895600"/>
              <a:gd name="connsiteY16-450" fmla="*/ 685800 h 1932344"/>
              <a:gd name="connsiteX17-451" fmla="*/ 1112520 w 2895600"/>
              <a:gd name="connsiteY17-452" fmla="*/ 0 h 1932344"/>
              <a:gd name="connsiteX0-453" fmla="*/ 1112520 w 2895600"/>
              <a:gd name="connsiteY0-454" fmla="*/ 0 h 1932344"/>
              <a:gd name="connsiteX1-455" fmla="*/ 1776897 w 2895600"/>
              <a:gd name="connsiteY1-456" fmla="*/ 523460 h 1932344"/>
              <a:gd name="connsiteX2-457" fmla="*/ 1981200 w 2895600"/>
              <a:gd name="connsiteY2-458" fmla="*/ 443446 h 1932344"/>
              <a:gd name="connsiteX3-459" fmla="*/ 2283615 w 2895600"/>
              <a:gd name="connsiteY3-460" fmla="*/ 724590 h 1932344"/>
              <a:gd name="connsiteX4-461" fmla="*/ 2461260 w 2895600"/>
              <a:gd name="connsiteY4-462" fmla="*/ 685800 h 1932344"/>
              <a:gd name="connsiteX5-463" fmla="*/ 2895600 w 2895600"/>
              <a:gd name="connsiteY5-464" fmla="*/ 1120140 h 1932344"/>
              <a:gd name="connsiteX6-465" fmla="*/ 2698117 w 2895600"/>
              <a:gd name="connsiteY6-466" fmla="*/ 1478280 h 1932344"/>
              <a:gd name="connsiteX7-467" fmla="*/ 2274446 w 2895600"/>
              <a:gd name="connsiteY7-468" fmla="*/ 1443080 h 1932344"/>
              <a:gd name="connsiteX8-469" fmla="*/ 1980496 w 2895600"/>
              <a:gd name="connsiteY8-470" fmla="*/ 1854611 h 1932344"/>
              <a:gd name="connsiteX9-471" fmla="*/ 1326456 w 2895600"/>
              <a:gd name="connsiteY9-472" fmla="*/ 1832564 h 1932344"/>
              <a:gd name="connsiteX10-473" fmla="*/ 878180 w 2895600"/>
              <a:gd name="connsiteY10-474" fmla="*/ 1928098 h 1932344"/>
              <a:gd name="connsiteX11-475" fmla="*/ 473999 w 2895600"/>
              <a:gd name="connsiteY11-476" fmla="*/ 1729681 h 1932344"/>
              <a:gd name="connsiteX12-477" fmla="*/ 64333 w 2895600"/>
              <a:gd name="connsiteY12-478" fmla="*/ 1478280 h 1932344"/>
              <a:gd name="connsiteX13-479" fmla="*/ 0 w 2895600"/>
              <a:gd name="connsiteY13-480" fmla="*/ 1257300 h 1932344"/>
              <a:gd name="connsiteX14-481" fmla="*/ 419100 w 2895600"/>
              <a:gd name="connsiteY14-482" fmla="*/ 838200 h 1932344"/>
              <a:gd name="connsiteX15-483" fmla="*/ 445895 w 2895600"/>
              <a:gd name="connsiteY15-484" fmla="*/ 840901 h 1932344"/>
              <a:gd name="connsiteX16-485" fmla="*/ 426720 w 2895600"/>
              <a:gd name="connsiteY16-486" fmla="*/ 685800 h 1932344"/>
              <a:gd name="connsiteX17-487" fmla="*/ 1112520 w 2895600"/>
              <a:gd name="connsiteY17-488" fmla="*/ 0 h 1932344"/>
              <a:gd name="connsiteX0-489" fmla="*/ 1112520 w 2895600"/>
              <a:gd name="connsiteY0-490" fmla="*/ 0 h 1928394"/>
              <a:gd name="connsiteX1-491" fmla="*/ 1776897 w 2895600"/>
              <a:gd name="connsiteY1-492" fmla="*/ 523460 h 1928394"/>
              <a:gd name="connsiteX2-493" fmla="*/ 1981200 w 2895600"/>
              <a:gd name="connsiteY2-494" fmla="*/ 443446 h 1928394"/>
              <a:gd name="connsiteX3-495" fmla="*/ 2283615 w 2895600"/>
              <a:gd name="connsiteY3-496" fmla="*/ 724590 h 1928394"/>
              <a:gd name="connsiteX4-497" fmla="*/ 2461260 w 2895600"/>
              <a:gd name="connsiteY4-498" fmla="*/ 685800 h 1928394"/>
              <a:gd name="connsiteX5-499" fmla="*/ 2895600 w 2895600"/>
              <a:gd name="connsiteY5-500" fmla="*/ 1120140 h 1928394"/>
              <a:gd name="connsiteX6-501" fmla="*/ 2698117 w 2895600"/>
              <a:gd name="connsiteY6-502" fmla="*/ 1478280 h 1928394"/>
              <a:gd name="connsiteX7-503" fmla="*/ 2274446 w 2895600"/>
              <a:gd name="connsiteY7-504" fmla="*/ 1443080 h 1928394"/>
              <a:gd name="connsiteX8-505" fmla="*/ 1980496 w 2895600"/>
              <a:gd name="connsiteY8-506" fmla="*/ 1854611 h 1928394"/>
              <a:gd name="connsiteX9-507" fmla="*/ 1458734 w 2895600"/>
              <a:gd name="connsiteY9-508" fmla="*/ 1685588 h 1928394"/>
              <a:gd name="connsiteX10-509" fmla="*/ 878180 w 2895600"/>
              <a:gd name="connsiteY10-510" fmla="*/ 1928098 h 1928394"/>
              <a:gd name="connsiteX11-511" fmla="*/ 473999 w 2895600"/>
              <a:gd name="connsiteY11-512" fmla="*/ 1729681 h 1928394"/>
              <a:gd name="connsiteX12-513" fmla="*/ 64333 w 2895600"/>
              <a:gd name="connsiteY12-514" fmla="*/ 1478280 h 1928394"/>
              <a:gd name="connsiteX13-515" fmla="*/ 0 w 2895600"/>
              <a:gd name="connsiteY13-516" fmla="*/ 1257300 h 1928394"/>
              <a:gd name="connsiteX14-517" fmla="*/ 419100 w 2895600"/>
              <a:gd name="connsiteY14-518" fmla="*/ 838200 h 1928394"/>
              <a:gd name="connsiteX15-519" fmla="*/ 445895 w 2895600"/>
              <a:gd name="connsiteY15-520" fmla="*/ 840901 h 1928394"/>
              <a:gd name="connsiteX16-521" fmla="*/ 426720 w 2895600"/>
              <a:gd name="connsiteY16-522" fmla="*/ 685800 h 1928394"/>
              <a:gd name="connsiteX17-523" fmla="*/ 1112520 w 2895600"/>
              <a:gd name="connsiteY17-524" fmla="*/ 0 h 1928394"/>
              <a:gd name="connsiteX0-525" fmla="*/ 1112520 w 2895600"/>
              <a:gd name="connsiteY0-526" fmla="*/ 0 h 2016464"/>
              <a:gd name="connsiteX1-527" fmla="*/ 1776897 w 2895600"/>
              <a:gd name="connsiteY1-528" fmla="*/ 523460 h 2016464"/>
              <a:gd name="connsiteX2-529" fmla="*/ 1981200 w 2895600"/>
              <a:gd name="connsiteY2-530" fmla="*/ 443446 h 2016464"/>
              <a:gd name="connsiteX3-531" fmla="*/ 2283615 w 2895600"/>
              <a:gd name="connsiteY3-532" fmla="*/ 724590 h 2016464"/>
              <a:gd name="connsiteX4-533" fmla="*/ 2461260 w 2895600"/>
              <a:gd name="connsiteY4-534" fmla="*/ 685800 h 2016464"/>
              <a:gd name="connsiteX5-535" fmla="*/ 2895600 w 2895600"/>
              <a:gd name="connsiteY5-536" fmla="*/ 1120140 h 2016464"/>
              <a:gd name="connsiteX6-537" fmla="*/ 2698117 w 2895600"/>
              <a:gd name="connsiteY6-538" fmla="*/ 1478280 h 2016464"/>
              <a:gd name="connsiteX7-539" fmla="*/ 2274446 w 2895600"/>
              <a:gd name="connsiteY7-540" fmla="*/ 1443080 h 2016464"/>
              <a:gd name="connsiteX8-541" fmla="*/ 1980496 w 2895600"/>
              <a:gd name="connsiteY8-542" fmla="*/ 1854611 h 2016464"/>
              <a:gd name="connsiteX9-543" fmla="*/ 1458734 w 2895600"/>
              <a:gd name="connsiteY9-544" fmla="*/ 1685588 h 2016464"/>
              <a:gd name="connsiteX10-545" fmla="*/ 878180 w 2895600"/>
              <a:gd name="connsiteY10-546" fmla="*/ 2016284 h 2016464"/>
              <a:gd name="connsiteX11-547" fmla="*/ 473999 w 2895600"/>
              <a:gd name="connsiteY11-548" fmla="*/ 1729681 h 2016464"/>
              <a:gd name="connsiteX12-549" fmla="*/ 64333 w 2895600"/>
              <a:gd name="connsiteY12-550" fmla="*/ 1478280 h 2016464"/>
              <a:gd name="connsiteX13-551" fmla="*/ 0 w 2895600"/>
              <a:gd name="connsiteY13-552" fmla="*/ 1257300 h 2016464"/>
              <a:gd name="connsiteX14-553" fmla="*/ 419100 w 2895600"/>
              <a:gd name="connsiteY14-554" fmla="*/ 838200 h 2016464"/>
              <a:gd name="connsiteX15-555" fmla="*/ 445895 w 2895600"/>
              <a:gd name="connsiteY15-556" fmla="*/ 840901 h 2016464"/>
              <a:gd name="connsiteX16-557" fmla="*/ 426720 w 2895600"/>
              <a:gd name="connsiteY16-558" fmla="*/ 685800 h 2016464"/>
              <a:gd name="connsiteX17-559" fmla="*/ 1112520 w 2895600"/>
              <a:gd name="connsiteY17-560" fmla="*/ 0 h 2016464"/>
              <a:gd name="connsiteX0-561" fmla="*/ 1112520 w 2895600"/>
              <a:gd name="connsiteY0-562" fmla="*/ 0 h 2016782"/>
              <a:gd name="connsiteX1-563" fmla="*/ 1776897 w 2895600"/>
              <a:gd name="connsiteY1-564" fmla="*/ 523460 h 2016782"/>
              <a:gd name="connsiteX2-565" fmla="*/ 1981200 w 2895600"/>
              <a:gd name="connsiteY2-566" fmla="*/ 443446 h 2016782"/>
              <a:gd name="connsiteX3-567" fmla="*/ 2283615 w 2895600"/>
              <a:gd name="connsiteY3-568" fmla="*/ 724590 h 2016782"/>
              <a:gd name="connsiteX4-569" fmla="*/ 2461260 w 2895600"/>
              <a:gd name="connsiteY4-570" fmla="*/ 685800 h 2016782"/>
              <a:gd name="connsiteX5-571" fmla="*/ 2895600 w 2895600"/>
              <a:gd name="connsiteY5-572" fmla="*/ 1120140 h 2016782"/>
              <a:gd name="connsiteX6-573" fmla="*/ 2698117 w 2895600"/>
              <a:gd name="connsiteY6-574" fmla="*/ 1478280 h 2016782"/>
              <a:gd name="connsiteX7-575" fmla="*/ 2274446 w 2895600"/>
              <a:gd name="connsiteY7-576" fmla="*/ 1443080 h 2016782"/>
              <a:gd name="connsiteX8-577" fmla="*/ 1980496 w 2895600"/>
              <a:gd name="connsiteY8-578" fmla="*/ 1854611 h 2016782"/>
              <a:gd name="connsiteX9-579" fmla="*/ 1458734 w 2895600"/>
              <a:gd name="connsiteY9-580" fmla="*/ 1685588 h 2016782"/>
              <a:gd name="connsiteX10-581" fmla="*/ 878180 w 2895600"/>
              <a:gd name="connsiteY10-582" fmla="*/ 2016284 h 2016782"/>
              <a:gd name="connsiteX11-583" fmla="*/ 620974 w 2895600"/>
              <a:gd name="connsiteY11-584" fmla="*/ 1604752 h 2016782"/>
              <a:gd name="connsiteX12-585" fmla="*/ 64333 w 2895600"/>
              <a:gd name="connsiteY12-586" fmla="*/ 1478280 h 2016782"/>
              <a:gd name="connsiteX13-587" fmla="*/ 0 w 2895600"/>
              <a:gd name="connsiteY13-588" fmla="*/ 1257300 h 2016782"/>
              <a:gd name="connsiteX14-589" fmla="*/ 419100 w 2895600"/>
              <a:gd name="connsiteY14-590" fmla="*/ 838200 h 2016782"/>
              <a:gd name="connsiteX15-591" fmla="*/ 445895 w 2895600"/>
              <a:gd name="connsiteY15-592" fmla="*/ 840901 h 2016782"/>
              <a:gd name="connsiteX16-593" fmla="*/ 426720 w 2895600"/>
              <a:gd name="connsiteY16-594" fmla="*/ 685800 h 2016782"/>
              <a:gd name="connsiteX17-595" fmla="*/ 1112520 w 2895600"/>
              <a:gd name="connsiteY17-596" fmla="*/ 0 h 20167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113" y="connsiteY14-114"/>
              </a:cxn>
              <a:cxn ang="0">
                <a:pos x="connsiteX15-205" y="connsiteY15-206"/>
              </a:cxn>
              <a:cxn ang="0">
                <a:pos x="connsiteX16-271" y="connsiteY16-272"/>
              </a:cxn>
              <a:cxn ang="0">
                <a:pos x="connsiteX17-307" y="connsiteY17-308"/>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t>‹#›</a:t>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t>‹#›</a:t>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t>‹#›</a:t>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t>‹#›</a:t>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t>‹#›</a:t>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t>‹#›</a:t>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t>‹#›</a:t>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t>‹#›</a:t>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t>‹#›</a:t>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2.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8.png"/><Relationship Id="rId20" Type="http://schemas.openxmlformats.org/officeDocument/2006/relationships/image" Target="../media/image21.emf"/><Relationship Id="rId1" Type="http://schemas.openxmlformats.org/officeDocument/2006/relationships/vmlDrawing" Target="../drawings/vmlDrawing2.v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oleObject" Target="../embeddings/oleObject2.bin"/><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3.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8.png"/><Relationship Id="rId20" Type="http://schemas.openxmlformats.org/officeDocument/2006/relationships/image" Target="../media/image22.emf"/><Relationship Id="rId1" Type="http://schemas.openxmlformats.org/officeDocument/2006/relationships/vmlDrawing" Target="../drawings/vmlDrawing3.v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oleObject" Target="../embeddings/oleObject3.bin"/><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4.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8.png"/><Relationship Id="rId20" Type="http://schemas.openxmlformats.org/officeDocument/2006/relationships/image" Target="../media/image23.emf"/><Relationship Id="rId1" Type="http://schemas.openxmlformats.org/officeDocument/2006/relationships/vmlDrawing" Target="../drawings/vmlDrawing4.v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oleObject" Target="../embeddings/oleObject4.bin"/><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5.xml"/><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24.emf"/><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25.emf"/><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26.emf"/><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27.emf"/><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28.emf"/><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GIF"/><Relationship Id="rId4"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39515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p>
        </p:txBody>
      </p:sp>
      <p:sp>
        <p:nvSpPr>
          <p:cNvPr id="70" name="文本框 69"/>
          <p:cNvSpPr txBox="1"/>
          <p:nvPr/>
        </p:nvSpPr>
        <p:spPr>
          <a:xfrm>
            <a:off x="2429527" y="4395348"/>
            <a:ext cx="7333535" cy="1024255"/>
          </a:xfrm>
          <a:prstGeom prst="rect">
            <a:avLst/>
          </a:prstGeom>
          <a:noFill/>
        </p:spPr>
        <p:txBody>
          <a:bodyPr wrap="square" rtlCol="0">
            <a:spAutoFit/>
          </a:bodyPr>
          <a:lstStyle/>
          <a:p>
            <a:pPr algn="dist"/>
            <a:r>
              <a:rPr lang="zh-CN" altLang="en-US" sz="6000" dirty="0">
                <a:solidFill>
                  <a:schemeClr val="bg1"/>
                </a:solidFill>
                <a:latin typeface="方正粗宋简体" panose="03000509000000000000" pitchFamily="65" charset="-122"/>
                <a:ea typeface="方正粗宋简体" panose="03000509000000000000" pitchFamily="65" charset="-122"/>
              </a:rPr>
              <a:t>网络信息内容安全</a:t>
            </a:r>
          </a:p>
        </p:txBody>
      </p:sp>
      <p:sp>
        <p:nvSpPr>
          <p:cNvPr id="71" name="文本框 70"/>
          <p:cNvSpPr txBox="1"/>
          <p:nvPr/>
        </p:nvSpPr>
        <p:spPr>
          <a:xfrm>
            <a:off x="2553376" y="5366280"/>
            <a:ext cx="7086167" cy="581025"/>
          </a:xfrm>
          <a:prstGeom prst="rect">
            <a:avLst/>
          </a:prstGeom>
          <a:noFill/>
        </p:spPr>
        <p:txBody>
          <a:bodyPr wrap="square" rtlCol="0">
            <a:spAutoFit/>
          </a:bodyPr>
          <a:lstStyle/>
          <a:p>
            <a:pPr algn="dist"/>
            <a:r>
              <a:rPr lang="zh-CN" altLang="en-US" sz="3000" dirty="0">
                <a:latin typeface="微软雅黑" panose="020B0503020204020204" pitchFamily="34" charset="-122"/>
                <a:ea typeface="微软雅黑" panose="020B0503020204020204" pitchFamily="34" charset="-122"/>
              </a:rPr>
              <a:t>第四章   网络信息内容过滤</a:t>
            </a:r>
          </a:p>
        </p:txBody>
      </p:sp>
      <p:sp>
        <p:nvSpPr>
          <p:cNvPr id="102" name="文本框 101"/>
          <p:cNvSpPr txBox="1"/>
          <p:nvPr/>
        </p:nvSpPr>
        <p:spPr>
          <a:xfrm>
            <a:off x="3719985" y="624260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anose="02010609060101010101" pitchFamily="49" charset="-122"/>
                <a:ea typeface="黑体" panose="02010609060101010101" pitchFamily="49" charset="-122"/>
              </a:rPr>
              <a:t>西北工业大学   杨黎斌</a:t>
            </a:r>
            <a:endParaRPr lang="zh-CN" altLang="en-US" sz="2400" dirty="0">
              <a:solidFill>
                <a:schemeClr val="bg2">
                  <a:lumMod val="10000"/>
                </a:schemeClr>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3"/>
          <a:stretch>
            <a:fillRect/>
          </a:stretch>
        </p:blipFill>
        <p:spPr>
          <a:xfrm>
            <a:off x="3100070" y="204470"/>
            <a:ext cx="6155055" cy="37655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grpSp>
        <p:nvGrpSpPr>
          <p:cNvPr id="5" name="Group 4"/>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8" name="Text Box 9"/>
          <p:cNvSpPr txBox="1">
            <a:spLocks noChangeArrowheads="1"/>
          </p:cNvSpPr>
          <p:nvPr/>
        </p:nvSpPr>
        <p:spPr bwMode="auto">
          <a:xfrm>
            <a:off x="2991274" y="1588503"/>
            <a:ext cx="3230880" cy="848995"/>
          </a:xfrm>
          <a:prstGeom prst="rect">
            <a:avLst/>
          </a:prstGeom>
          <a:noFill/>
          <a:ln w="9525" algn="ctr">
            <a:noFill/>
            <a:miter lim="800000"/>
          </a:ln>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2400"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网络信息内容过滤概述</a:t>
            </a:r>
            <a:endParaRPr lang="zh-CN" altLang="en-US"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endParaRPr lang="en-US" altLang="zh-CN"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1</a:t>
            </a:r>
          </a:p>
        </p:txBody>
      </p:sp>
      <p:grpSp>
        <p:nvGrpSpPr>
          <p:cNvPr id="10" name="Group 11"/>
          <p:cNvGrpSpPr/>
          <p:nvPr/>
        </p:nvGrpSpPr>
        <p:grpSpPr bwMode="auto">
          <a:xfrm>
            <a:off x="1269967" y="227123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2</a:t>
            </a:r>
          </a:p>
        </p:txBody>
      </p:sp>
      <p:grpSp>
        <p:nvGrpSpPr>
          <p:cNvPr id="14" name="Group 18"/>
          <p:cNvGrpSpPr/>
          <p:nvPr/>
        </p:nvGrpSpPr>
        <p:grpSpPr bwMode="auto">
          <a:xfrm>
            <a:off x="1266157" y="2996724"/>
            <a:ext cx="1016000" cy="665162"/>
            <a:chOff x="1110" y="2656"/>
            <a:chExt cx="1549" cy="1351"/>
          </a:xfrm>
          <a:solidFill>
            <a:schemeClr val="accent1">
              <a:alpha val="83000"/>
            </a:schemeClr>
          </a:soli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5" name="Line 22"/>
          <p:cNvSpPr>
            <a:spLocks noChangeShapeType="1"/>
          </p:cNvSpPr>
          <p:nvPr/>
        </p:nvSpPr>
        <p:spPr bwMode="auto">
          <a:xfrm>
            <a:off x="2082767" y="3661778"/>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6" name="Text Box 23"/>
          <p:cNvSpPr txBox="1">
            <a:spLocks noChangeArrowheads="1"/>
          </p:cNvSpPr>
          <p:nvPr/>
        </p:nvSpPr>
        <p:spPr bwMode="auto">
          <a:xfrm>
            <a:off x="3007867" y="2310602"/>
            <a:ext cx="4145280" cy="483235"/>
          </a:xfrm>
          <a:prstGeom prst="rect">
            <a:avLst/>
          </a:prstGeom>
          <a:noFill/>
          <a:ln w="9525" algn="ctr">
            <a:noFill/>
            <a:miter lim="800000"/>
          </a:ln>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2400" dirty="0">
                <a:effectLst>
                  <a:outerShdw blurRad="38100" dist="38100" dir="2700000" algn="tl">
                    <a:srgbClr val="C0C0C0"/>
                  </a:outerShdw>
                </a:effectLst>
                <a:latin typeface="微软雅黑" panose="020B0503020204020204" pitchFamily="34" charset="-122"/>
                <a:ea typeface="微软雅黑" panose="020B0503020204020204" pitchFamily="34" charset="-122"/>
              </a:rPr>
              <a:t>网络信息内容过滤技术的分类</a:t>
            </a:r>
          </a:p>
        </p:txBody>
      </p:sp>
      <p:sp>
        <p:nvSpPr>
          <p:cNvPr id="17" name="Text Box 24"/>
          <p:cNvSpPr txBox="1">
            <a:spLocks noChangeArrowheads="1"/>
          </p:cNvSpPr>
          <p:nvPr/>
        </p:nvSpPr>
        <p:spPr bwMode="gray">
          <a:xfrm>
            <a:off x="1585540" y="309218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3</a:t>
            </a:r>
          </a:p>
        </p:txBody>
      </p:sp>
      <p:grpSp>
        <p:nvGrpSpPr>
          <p:cNvPr id="18" name="Group 25"/>
          <p:cNvGrpSpPr/>
          <p:nvPr/>
        </p:nvGrpSpPr>
        <p:grpSpPr bwMode="auto">
          <a:xfrm>
            <a:off x="1276317" y="3762222"/>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19" name="Line 29"/>
          <p:cNvSpPr>
            <a:spLocks noChangeShapeType="1"/>
          </p:cNvSpPr>
          <p:nvPr/>
        </p:nvSpPr>
        <p:spPr bwMode="auto">
          <a:xfrm>
            <a:off x="2082767" y="4427906"/>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20" name="Text Box 30"/>
          <p:cNvSpPr txBox="1">
            <a:spLocks noChangeArrowheads="1"/>
          </p:cNvSpPr>
          <p:nvPr/>
        </p:nvSpPr>
        <p:spPr bwMode="auto">
          <a:xfrm>
            <a:off x="3007867" y="3082504"/>
            <a:ext cx="4145280" cy="483235"/>
          </a:xfrm>
          <a:prstGeom prst="rect">
            <a:avLst/>
          </a:prstGeom>
          <a:noFill/>
          <a:ln w="9525" algn="ctr">
            <a:noFill/>
            <a:miter lim="800000"/>
          </a:ln>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2400" dirty="0">
                <a:effectLst>
                  <a:outerShdw blurRad="38100" dist="38100" dir="2700000" algn="tl">
                    <a:srgbClr val="C0C0C0"/>
                  </a:outerShdw>
                </a:effectLst>
                <a:latin typeface="微软雅黑" panose="020B0503020204020204" pitchFamily="34" charset="-122"/>
                <a:ea typeface="微软雅黑" panose="020B0503020204020204" pitchFamily="34" charset="-122"/>
              </a:rPr>
              <a:t>网络信息内容过滤的一般步骤</a:t>
            </a:r>
            <a:endParaRPr lang="en-US" altLang="zh-CN" sz="24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 name="Text Box 31"/>
          <p:cNvSpPr txBox="1">
            <a:spLocks noChangeArrowheads="1"/>
          </p:cNvSpPr>
          <p:nvPr/>
        </p:nvSpPr>
        <p:spPr bwMode="gray">
          <a:xfrm>
            <a:off x="1585540" y="385894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4</a:t>
            </a:r>
          </a:p>
        </p:txBody>
      </p:sp>
      <p:grpSp>
        <p:nvGrpSpPr>
          <p:cNvPr id="22" name="Group 25"/>
          <p:cNvGrpSpPr/>
          <p:nvPr/>
        </p:nvGrpSpPr>
        <p:grpSpPr bwMode="auto">
          <a:xfrm>
            <a:off x="1280795" y="4509770"/>
            <a:ext cx="1016000" cy="665633"/>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23" name="Line 29"/>
          <p:cNvSpPr>
            <a:spLocks noChangeShapeType="1"/>
          </p:cNvSpPr>
          <p:nvPr/>
        </p:nvSpPr>
        <p:spPr bwMode="auto">
          <a:xfrm>
            <a:off x="2082767" y="517498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24" name="Text Box 30"/>
          <p:cNvSpPr txBox="1">
            <a:spLocks noChangeArrowheads="1"/>
          </p:cNvSpPr>
          <p:nvPr/>
        </p:nvSpPr>
        <p:spPr bwMode="auto">
          <a:xfrm>
            <a:off x="3008103" y="3801487"/>
            <a:ext cx="32308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altLang="en-US" dirty="0">
                <a:latin typeface="微软雅黑" panose="020B0503020204020204" pitchFamily="34" charset="-122"/>
                <a:ea typeface="微软雅黑" panose="020B0503020204020204" pitchFamily="34" charset="-122"/>
              </a:rPr>
              <a:t>网络信息内容过滤模型</a:t>
            </a:r>
            <a:endParaRPr lang="en-US" altLang="zh-CN" dirty="0">
              <a:latin typeface="微软雅黑" panose="020B0503020204020204" pitchFamily="34" charset="-122"/>
              <a:ea typeface="微软雅黑" panose="020B0503020204020204" pitchFamily="34" charset="-122"/>
            </a:endParaRPr>
          </a:p>
        </p:txBody>
      </p:sp>
      <p:sp>
        <p:nvSpPr>
          <p:cNvPr id="25" name="Text Box 31"/>
          <p:cNvSpPr txBox="1">
            <a:spLocks noChangeArrowheads="1"/>
          </p:cNvSpPr>
          <p:nvPr/>
        </p:nvSpPr>
        <p:spPr bwMode="gray">
          <a:xfrm>
            <a:off x="1598240" y="454887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5</a:t>
            </a:r>
          </a:p>
        </p:txBody>
      </p:sp>
      <p:pic>
        <p:nvPicPr>
          <p:cNvPr id="41"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2" name="Text Box 30"/>
          <p:cNvSpPr txBox="1">
            <a:spLocks noChangeArrowheads="1"/>
          </p:cNvSpPr>
          <p:nvPr/>
        </p:nvSpPr>
        <p:spPr bwMode="auto">
          <a:xfrm>
            <a:off x="3008204" y="4509572"/>
            <a:ext cx="41452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altLang="en-US" dirty="0">
                <a:latin typeface="微软雅黑" panose="020B0503020204020204" pitchFamily="34" charset="-122"/>
                <a:ea typeface="微软雅黑" panose="020B0503020204020204" pitchFamily="34" charset="-122"/>
              </a:rPr>
              <a:t>网络信息内容过滤的主要方法</a:t>
            </a:r>
            <a:endParaRPr lang="en-US" altLang="zh-CN" dirty="0">
              <a:latin typeface="微软雅黑" panose="020B0503020204020204" pitchFamily="34" charset="-122"/>
              <a:ea typeface="微软雅黑" panose="020B0503020204020204" pitchFamily="34" charset="-122"/>
            </a:endParaRPr>
          </a:p>
        </p:txBody>
      </p:sp>
      <p:sp>
        <p:nvSpPr>
          <p:cNvPr id="3" name="Text Box 31"/>
          <p:cNvSpPr txBox="1">
            <a:spLocks noChangeArrowheads="1"/>
          </p:cNvSpPr>
          <p:nvPr/>
        </p:nvSpPr>
        <p:spPr bwMode="gray">
          <a:xfrm>
            <a:off x="1585540" y="569441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5</a:t>
            </a:r>
          </a:p>
        </p:txBody>
      </p:sp>
      <p:grpSp>
        <p:nvGrpSpPr>
          <p:cNvPr id="6" name="Group 25"/>
          <p:cNvGrpSpPr/>
          <p:nvPr/>
        </p:nvGrpSpPr>
        <p:grpSpPr bwMode="auto">
          <a:xfrm>
            <a:off x="1290224" y="5238597"/>
            <a:ext cx="1017968" cy="1475567"/>
            <a:chOff x="3171" y="2656"/>
            <a:chExt cx="1552" cy="2997"/>
          </a:xfrm>
          <a:solidFill>
            <a:schemeClr val="accent6">
              <a:lumMod val="75000"/>
            </a:schemeClr>
          </a:solidFill>
        </p:grpSpPr>
        <p:sp>
          <p:nvSpPr>
            <p:cNvPr id="12"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3"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4"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48" name="AutoShape 26"/>
            <p:cNvSpPr>
              <a:spLocks noChangeArrowheads="1"/>
            </p:cNvSpPr>
            <p:nvPr/>
          </p:nvSpPr>
          <p:spPr bwMode="gray">
            <a:xfrm>
              <a:off x="3171" y="4325"/>
              <a:ext cx="1536" cy="1328"/>
            </a:xfrm>
            <a:prstGeom prst="hexagon">
              <a:avLst>
                <a:gd name="adj" fmla="val 28916"/>
                <a:gd name="vf" fmla="val 115470"/>
              </a:avLst>
            </a:prstGeom>
            <a:solidFill>
              <a:srgbClr val="0070C0"/>
            </a:solidFill>
            <a:ln w="9525">
              <a:no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sp>
          <p:nvSpPr>
            <p:cNvPr id="52" name="AutoShape 28"/>
            <p:cNvSpPr>
              <a:spLocks noChangeArrowheads="1"/>
            </p:cNvSpPr>
            <p:nvPr/>
          </p:nvSpPr>
          <p:spPr bwMode="gray">
            <a:xfrm>
              <a:off x="3264" y="4406"/>
              <a:ext cx="1350" cy="1168"/>
            </a:xfrm>
            <a:prstGeom prst="hexagon">
              <a:avLst>
                <a:gd name="adj" fmla="val 28896"/>
                <a:gd name="vf" fmla="val 115470"/>
              </a:avLst>
            </a:prstGeom>
            <a:solidFill>
              <a:srgbClr val="0070C0"/>
            </a:solidFill>
            <a:ln w="9525">
              <a:solidFill>
                <a:schemeClr val="tx1"/>
              </a:solidFill>
              <a:miter lim="800000"/>
            </a:ln>
            <a:effec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endParaRPr lang="zh-CN" altLang="en-US">
                <a:latin typeface="微软雅黑" panose="020B0503020204020204" pitchFamily="34" charset="-122"/>
                <a:ea typeface="微软雅黑" panose="020B0503020204020204" pitchFamily="34" charset="-122"/>
              </a:endParaRPr>
            </a:p>
          </p:txBody>
        </p:sp>
      </p:grpSp>
      <p:sp>
        <p:nvSpPr>
          <p:cNvPr id="45" name="Text Box 31"/>
          <p:cNvSpPr txBox="1">
            <a:spLocks noChangeArrowheads="1"/>
          </p:cNvSpPr>
          <p:nvPr/>
        </p:nvSpPr>
        <p:spPr bwMode="gray">
          <a:xfrm>
            <a:off x="1585881" y="5323574"/>
            <a:ext cx="361315"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6</a:t>
            </a:r>
          </a:p>
        </p:txBody>
      </p:sp>
      <p:sp>
        <p:nvSpPr>
          <p:cNvPr id="46" name="Line 29"/>
          <p:cNvSpPr>
            <a:spLocks noChangeShapeType="1"/>
          </p:cNvSpPr>
          <p:nvPr/>
        </p:nvSpPr>
        <p:spPr bwMode="auto">
          <a:xfrm>
            <a:off x="2082767" y="5925553"/>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47" name="Text Box 30"/>
          <p:cNvSpPr txBox="1">
            <a:spLocks noChangeArrowheads="1"/>
          </p:cNvSpPr>
          <p:nvPr/>
        </p:nvSpPr>
        <p:spPr bwMode="auto">
          <a:xfrm>
            <a:off x="3008204" y="5323642"/>
            <a:ext cx="38404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altLang="en-US" dirty="0">
                <a:latin typeface="微软雅黑" panose="020B0503020204020204" pitchFamily="34" charset="-122"/>
                <a:ea typeface="微软雅黑" panose="020B0503020204020204" pitchFamily="34" charset="-122"/>
              </a:rPr>
              <a:t>网络信息内容过滤典型系统</a:t>
            </a:r>
            <a:endParaRPr lang="en-US" altLang="zh-CN" dirty="0">
              <a:latin typeface="微软雅黑" panose="020B0503020204020204" pitchFamily="34" charset="-122"/>
              <a:ea typeface="微软雅黑" panose="020B0503020204020204" pitchFamily="34" charset="-122"/>
            </a:endParaRPr>
          </a:p>
        </p:txBody>
      </p:sp>
      <p:sp>
        <p:nvSpPr>
          <p:cNvPr id="49" name="Text Box 31"/>
          <p:cNvSpPr txBox="1">
            <a:spLocks noChangeArrowheads="1"/>
          </p:cNvSpPr>
          <p:nvPr/>
        </p:nvSpPr>
        <p:spPr bwMode="gray">
          <a:xfrm>
            <a:off x="1586516" y="6145899"/>
            <a:ext cx="361315"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2400">
                <a:solidFill>
                  <a:srgbClr val="F8F8F8"/>
                </a:solidFill>
                <a:latin typeface="微软雅黑" panose="020B0503020204020204" pitchFamily="34" charset="-122"/>
                <a:ea typeface="微软雅黑" panose="020B0503020204020204" pitchFamily="34" charset="-122"/>
              </a:rPr>
              <a:t>7</a:t>
            </a:r>
          </a:p>
        </p:txBody>
      </p:sp>
      <p:sp>
        <p:nvSpPr>
          <p:cNvPr id="50" name="Line 29"/>
          <p:cNvSpPr>
            <a:spLocks noChangeShapeType="1"/>
          </p:cNvSpPr>
          <p:nvPr/>
        </p:nvSpPr>
        <p:spPr bwMode="auto">
          <a:xfrm>
            <a:off x="2082767" y="6713588"/>
            <a:ext cx="6400800" cy="0"/>
          </a:xfrm>
          <a:prstGeom prst="line">
            <a:avLst/>
          </a:prstGeom>
          <a:noFill/>
          <a:ln w="25400">
            <a:solidFill>
              <a:schemeClr val="tx1"/>
            </a:solidFill>
            <a:prstDash val="sysDot"/>
            <a:rou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51" name="Text Box 30"/>
          <p:cNvSpPr txBox="1">
            <a:spLocks noChangeArrowheads="1"/>
          </p:cNvSpPr>
          <p:nvPr/>
        </p:nvSpPr>
        <p:spPr bwMode="auto">
          <a:xfrm>
            <a:off x="3008204" y="6060242"/>
            <a:ext cx="2621280" cy="483235"/>
          </a:xfrm>
          <a:prstGeom prst="rect">
            <a:avLst/>
          </a:prstGeom>
          <a:noFill/>
          <a:ln w="9525" algn="ctr">
            <a:noFill/>
            <a:miter lim="800000"/>
          </a:ln>
        </p:spPr>
        <p:txBody>
          <a:bodyPr wrap="none">
            <a:spAutoFit/>
          </a:bodyPr>
          <a:lstStyle>
            <a:defPPr>
              <a:defRPr lang="zh-CN"/>
            </a:defPPr>
            <a:lvl1pPr>
              <a:defRPr sz="2400">
                <a:effectLst>
                  <a:outerShdw blurRad="38100" dist="38100" dir="2700000" algn="tl">
                    <a:srgbClr val="C0C0C0"/>
                  </a:outerShdw>
                </a:effectLst>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vl6pPr>
              <a:defRPr>
                <a:latin typeface="Arial" panose="020B0604020202020204" pitchFamily="34" charset="0"/>
              </a:defRPr>
            </a:lvl6pPr>
            <a:lvl7pPr>
              <a:defRPr>
                <a:latin typeface="Arial" panose="020B0604020202020204" pitchFamily="34" charset="0"/>
              </a:defRPr>
            </a:lvl7pPr>
            <a:lvl8pPr>
              <a:defRPr>
                <a:latin typeface="Arial" panose="020B0604020202020204" pitchFamily="34" charset="0"/>
              </a:defRPr>
            </a:lvl8pPr>
            <a:lvl9pPr>
              <a:defRPr>
                <a:latin typeface="Arial" panose="020B0604020202020204" pitchFamily="34" charset="0"/>
              </a:defRPr>
            </a:lvl9pPr>
          </a:lstStyle>
          <a:p>
            <a:r>
              <a:rPr lang="zh-CN" altLang="en-US" dirty="0">
                <a:latin typeface="微软雅黑" panose="020B0503020204020204" pitchFamily="34" charset="-122"/>
                <a:ea typeface="微软雅黑" panose="020B0503020204020204" pitchFamily="34" charset="-122"/>
              </a:rPr>
              <a:t>本章小结与思考题</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995170" y="2590800"/>
            <a:ext cx="9359900" cy="1677035"/>
          </a:xfrm>
          <a:prstGeom prst="rect">
            <a:avLst/>
          </a:prstGeom>
          <a:noFill/>
          <a:ln w="9525">
            <a:noFill/>
            <a:miter lim="800000"/>
          </a:ln>
        </p:spPr>
        <p:txBody>
          <a:bodyPr/>
          <a:lstStyle/>
          <a:p>
            <a:r>
              <a:rPr lang="en-US" alt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4.1</a:t>
            </a:r>
            <a:r>
              <a:rPr lang="zh-CN" altLang="en-US"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网络信息内容过滤概述</a:t>
            </a:r>
          </a:p>
          <a:p>
            <a:endParaRPr lang="en-US" alt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340"/>
          <p:cNvSpPr txBox="1"/>
          <p:nvPr/>
        </p:nvSpPr>
        <p:spPr>
          <a:xfrm>
            <a:off x="1494659" y="3615648"/>
            <a:ext cx="8797777" cy="3139440"/>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342900" indent="-342900">
              <a:buFont typeface="Arial" panose="020B0604020202020204" pitchFamily="34" charset="0"/>
              <a:buChar char="•"/>
            </a:pPr>
            <a:r>
              <a:rPr lang="zh-CN" altLang="en-US" sz="2000" dirty="0"/>
              <a:t>相比于信息检索技术，网络信息过滤技术是一种更系统化的方法，用来从动态的信息流中抽取出符合个性化需求的信息</a:t>
            </a:r>
          </a:p>
          <a:p>
            <a:pPr marL="342900" indent="-342900">
              <a:buFont typeface="Arial" panose="020B0604020202020204" pitchFamily="34" charset="0"/>
              <a:buChar char="•"/>
            </a:pPr>
            <a:endParaRPr lang="en-US" altLang="zh-CN" sz="2000" dirty="0"/>
          </a:p>
          <a:p>
            <a:pPr marL="342900" lvl="1" indent="-342900">
              <a:lnSpc>
                <a:spcPct val="125000"/>
              </a:lnSpc>
              <a:buFont typeface="Arial" panose="020B0604020202020204" pitchFamily="34" charset="0"/>
              <a:buChar cha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相比于传统的信息检索模式，信息过滤技术具有较高的可扩展性，能适应大规模用户群和海量信息</a:t>
            </a:r>
          </a:p>
          <a:p>
            <a:pPr marL="342900" lvl="1" indent="-342900">
              <a:lnSpc>
                <a:spcPct val="125000"/>
              </a:lnSpc>
              <a:buFont typeface="Arial" panose="020B0604020202020204" pitchFamily="34" charset="0"/>
              <a:buChar char="•"/>
            </a:pP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pPr marL="342900" lvl="1" indent="-342900">
              <a:lnSpc>
                <a:spcPct val="125000"/>
              </a:lnSpc>
              <a:buFont typeface="Arial" panose="020B0604020202020204" pitchFamily="34" charset="0"/>
              <a:buChar cha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可以为用户提供及时、个性化的信息服务，具有了一定的智能和较高的自动化程度</a:t>
            </a:r>
            <a:endParaRPr lang="en-US" altLang="zh-CN" sz="2000" dirty="0"/>
          </a:p>
        </p:txBody>
      </p:sp>
      <p:sp>
        <p:nvSpPr>
          <p:cNvPr id="78" name="圆角矩形 77"/>
          <p:cNvSpPr/>
          <p:nvPr/>
        </p:nvSpPr>
        <p:spPr>
          <a:xfrm>
            <a:off x="1494790" y="1299845"/>
            <a:ext cx="9330055" cy="2103120"/>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1801366" y="1556896"/>
            <a:ext cx="8717280" cy="1588770"/>
          </a:xfrm>
          <a:prstGeom prst="rect">
            <a:avLst/>
          </a:prstGeom>
        </p:spPr>
        <p:txBody>
          <a:bodyPr wrap="none">
            <a:spAutoFit/>
          </a:bodyPr>
          <a:lstStyle/>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定义：根据用户的信息需求，运用一定的标准和</a:t>
            </a:r>
          </a:p>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工具，从大量的动态网络信息流中选取相关的信</a:t>
            </a:r>
          </a:p>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息或剔除不相关信息的过程。</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0" name="文本框 4"/>
          <p:cNvSpPr>
            <a:spLocks noChangeArrowheads="1"/>
          </p:cNvSpPr>
          <p:nvPr/>
        </p:nvSpPr>
        <p:spPr bwMode="auto">
          <a:xfrm>
            <a:off x="1494368" y="260350"/>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网络信息内容过滤概述</a:t>
            </a:r>
            <a:r>
              <a:rPr lang="en-US" altLang="zh-CN"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定义</a:t>
            </a:r>
          </a:p>
        </p:txBody>
      </p:sp>
      <p:sp>
        <p:nvSpPr>
          <p:cNvPr id="8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8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395730" y="5267960"/>
            <a:ext cx="3521710" cy="417830"/>
          </a:xfrm>
          <a:prstGeom prst="rect">
            <a:avLst/>
          </a:prstGeom>
          <a:noFill/>
        </p:spPr>
        <p:txBody>
          <a:bodyPr wrap="square" rtlCol="0">
            <a:spAutoFit/>
          </a:bodyPr>
          <a:lstStyle/>
          <a:p>
            <a:pPr indent="0">
              <a:buFont typeface="Arial" panose="020B0604020202020204" pitchFamily="34" charset="0"/>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网络信息内容过滤基本原理</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4"/>
          <p:cNvSpPr>
            <a:spLocks noChangeArrowheads="1"/>
          </p:cNvSpPr>
          <p:nvPr/>
        </p:nvSpPr>
        <p:spPr bwMode="auto">
          <a:xfrm>
            <a:off x="1494368" y="260350"/>
            <a:ext cx="7769985" cy="131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网络信息内容过滤概述</a:t>
            </a:r>
            <a:r>
              <a:rPr lang="en-US" altLang="zh-CN"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原理</a:t>
            </a:r>
          </a:p>
          <a:p>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23"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 name="对象 -2147482450"/>
          <p:cNvGraphicFramePr/>
          <p:nvPr/>
        </p:nvGraphicFramePr>
        <p:xfrm>
          <a:off x="675005" y="2141220"/>
          <a:ext cx="5207000" cy="3043555"/>
        </p:xfrm>
        <a:graphic>
          <a:graphicData uri="http://schemas.openxmlformats.org/presentationml/2006/ole">
            <mc:AlternateContent xmlns:mc="http://schemas.openxmlformats.org/markup-compatibility/2006">
              <mc:Choice xmlns:v="urn:schemas-microsoft-com:vml" Requires="v">
                <p:oleObj spid="_x0000_s3088" r:id="rId4" imgW="6070600" imgH="2641600" progId="Visio.Drawing.11">
                  <p:embed/>
                </p:oleObj>
              </mc:Choice>
              <mc:Fallback>
                <p:oleObj r:id="rId4" imgW="6070600" imgH="2641600" progId="Visio.Drawing.11">
                  <p:embed/>
                  <p:pic>
                    <p:nvPicPr>
                      <p:cNvPr id="0" name="图片 3075"/>
                      <p:cNvPicPr/>
                      <p:nvPr/>
                    </p:nvPicPr>
                    <p:blipFill>
                      <a:blip r:embed="rId5"/>
                      <a:stretch>
                        <a:fillRect/>
                      </a:stretch>
                    </p:blipFill>
                    <p:spPr>
                      <a:xfrm>
                        <a:off x="675005" y="2141220"/>
                        <a:ext cx="5207000" cy="3043555"/>
                      </a:xfrm>
                      <a:prstGeom prst="rect">
                        <a:avLst/>
                      </a:prstGeom>
                      <a:noFill/>
                      <a:ln w="38100">
                        <a:noFill/>
                        <a:miter/>
                      </a:ln>
                    </p:spPr>
                  </p:pic>
                </p:oleObj>
              </mc:Fallback>
            </mc:AlternateContent>
          </a:graphicData>
        </a:graphic>
      </p:graphicFrame>
      <p:sp>
        <p:nvSpPr>
          <p:cNvPr id="199" name="矩形 198"/>
          <p:cNvSpPr/>
          <p:nvPr/>
        </p:nvSpPr>
        <p:spPr bwMode="auto">
          <a:xfrm>
            <a:off x="6261977" y="2140910"/>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063105" y="1303020"/>
            <a:ext cx="4267835" cy="417830"/>
          </a:xfrm>
          <a:prstGeom prst="rect">
            <a:avLst/>
          </a:prstGeom>
          <a:noFill/>
        </p:spPr>
        <p:txBody>
          <a:bodyPr wrap="square" rtlCol="0">
            <a:spAutoFit/>
          </a:bodyPr>
          <a:lstStyle/>
          <a:p>
            <a:pPr indent="0">
              <a:buFont typeface="Arial" panose="020B0604020202020204" pitchFamily="34" charset="0"/>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网络信息内容过滤系统常见特点</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6260072" y="2923865"/>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bwMode="auto">
          <a:xfrm>
            <a:off x="6260072" y="3711900"/>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bwMode="auto">
          <a:xfrm>
            <a:off x="6260072" y="4499935"/>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bwMode="auto">
          <a:xfrm>
            <a:off x="6260072" y="5368615"/>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bwMode="auto">
          <a:xfrm>
            <a:off x="6260072" y="6252535"/>
            <a:ext cx="216000" cy="2160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200" name="文本框 12"/>
          <p:cNvSpPr txBox="1"/>
          <p:nvPr/>
        </p:nvSpPr>
        <p:spPr>
          <a:xfrm>
            <a:off x="6477635" y="1942465"/>
            <a:ext cx="5441315" cy="853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过滤系统是为无结构化和半结构化的数据而设计的信息系统</a:t>
            </a:r>
          </a:p>
        </p:txBody>
      </p:sp>
      <p:sp>
        <p:nvSpPr>
          <p:cNvPr id="13" name="文本框 12"/>
          <p:cNvSpPr txBox="1"/>
          <p:nvPr/>
        </p:nvSpPr>
        <p:spPr>
          <a:xfrm>
            <a:off x="6477000" y="2795905"/>
            <a:ext cx="5441950" cy="472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信息过滤系统主要用来处理大量的动态的信息</a:t>
            </a:r>
          </a:p>
        </p:txBody>
      </p:sp>
      <p:sp>
        <p:nvSpPr>
          <p:cNvPr id="14" name="文本框 13"/>
          <p:cNvSpPr txBox="1"/>
          <p:nvPr/>
        </p:nvSpPr>
        <p:spPr>
          <a:xfrm>
            <a:off x="6476365" y="3543300"/>
            <a:ext cx="5441950" cy="472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过滤系统包含大量的数据</a:t>
            </a:r>
          </a:p>
        </p:txBody>
      </p:sp>
      <p:sp>
        <p:nvSpPr>
          <p:cNvPr id="15" name="文本框 14"/>
          <p:cNvSpPr txBox="1"/>
          <p:nvPr/>
        </p:nvSpPr>
        <p:spPr>
          <a:xfrm>
            <a:off x="6476365" y="4331335"/>
            <a:ext cx="5441950" cy="853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典型的过滤系统应用包含输入的数据流或是远程数据源的在线广播(比如新闻组、Email)</a:t>
            </a:r>
          </a:p>
        </p:txBody>
      </p:sp>
      <p:sp>
        <p:nvSpPr>
          <p:cNvPr id="17" name="文本框 16"/>
          <p:cNvSpPr txBox="1"/>
          <p:nvPr/>
        </p:nvSpPr>
        <p:spPr>
          <a:xfrm>
            <a:off x="6477000" y="5200015"/>
            <a:ext cx="5441315" cy="853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过滤是基于对个体或群组的信息偏好的描述，也称为用户趣向</a:t>
            </a:r>
          </a:p>
        </p:txBody>
      </p:sp>
      <p:sp>
        <p:nvSpPr>
          <p:cNvPr id="18" name="文本框 17"/>
          <p:cNvSpPr txBox="1"/>
          <p:nvPr/>
        </p:nvSpPr>
        <p:spPr>
          <a:xfrm>
            <a:off x="6476365" y="6053455"/>
            <a:ext cx="5441950" cy="8534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过滤是从动态的数据流中收集或去掉某些文本信息</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文本框 182"/>
          <p:cNvSpPr txBox="1"/>
          <p:nvPr/>
        </p:nvSpPr>
        <p:spPr>
          <a:xfrm>
            <a:off x="675067" y="5926153"/>
            <a:ext cx="10342880" cy="613410"/>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a:latin typeface="微软雅黑" panose="020B0503020204020204" pitchFamily="34" charset="-122"/>
                <a:ea typeface="微软雅黑" panose="020B0503020204020204" pitchFamily="34" charset="-122"/>
              </a:rPr>
              <a:t>网络信息内容过滤具有重要的现实意义和巨大的应用价值</a:t>
            </a:r>
          </a:p>
        </p:txBody>
      </p:sp>
      <p:sp>
        <p:nvSpPr>
          <p:cNvPr id="196" name="文本框 4"/>
          <p:cNvSpPr>
            <a:spLocks noChangeArrowheads="1"/>
          </p:cNvSpPr>
          <p:nvPr/>
        </p:nvSpPr>
        <p:spPr bwMode="auto">
          <a:xfrm>
            <a:off x="1494368" y="260350"/>
            <a:ext cx="7769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网络信息内容过滤概述</a:t>
            </a:r>
            <a:r>
              <a:rPr lang="en-US" altLang="zh-CN"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意义</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sp>
        <p:nvSpPr>
          <p:cNvPr id="3" name="Freeform 48"/>
          <p:cNvSpPr/>
          <p:nvPr/>
        </p:nvSpPr>
        <p:spPr bwMode="gray">
          <a:xfrm flipH="1">
            <a:off x="2024380" y="1513205"/>
            <a:ext cx="3515360" cy="1981835"/>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ln>
          <a:effectLst>
            <a:outerShdw dist="107763" dir="2700000" algn="ctr" rotWithShape="0">
              <a:srgbClr val="1C1C1C">
                <a:alpha val="50000"/>
              </a:srgbClr>
            </a:outerShdw>
          </a:effectLst>
        </p:spPr>
        <p:txBody>
          <a:bodyPr/>
          <a:lstStyle/>
          <a:p>
            <a:pPr>
              <a:defRPr/>
            </a:pPr>
            <a:endParaRPr lang="zh-CN" altLang="en-US">
              <a:latin typeface="微软雅黑" panose="020B0503020204020204" pitchFamily="34" charset="-122"/>
              <a:ea typeface="微软雅黑" panose="020B0503020204020204" pitchFamily="34" charset="-122"/>
            </a:endParaRPr>
          </a:p>
        </p:txBody>
      </p:sp>
      <p:sp>
        <p:nvSpPr>
          <p:cNvPr id="4" name="Freeform 49"/>
          <p:cNvSpPr/>
          <p:nvPr/>
        </p:nvSpPr>
        <p:spPr bwMode="gray">
          <a:xfrm>
            <a:off x="5635625" y="1513205"/>
            <a:ext cx="3629025" cy="1981835"/>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F8F8F8"/>
            </a:solidFill>
            <a:round/>
          </a:ln>
          <a:effectLst>
            <a:outerShdw dist="107763" dir="2700000" algn="ctr" rotWithShape="0">
              <a:srgbClr val="1C1C1C">
                <a:alpha val="50000"/>
              </a:srgbClr>
            </a:outerShdw>
          </a:effectLst>
        </p:spPr>
        <p:txBody>
          <a:bodyPr/>
          <a:lstStyle/>
          <a:p>
            <a:endParaRPr lang="zh-CN" altLang="en-US">
              <a:latin typeface="微软雅黑" panose="020B0503020204020204" pitchFamily="34" charset="-122"/>
              <a:ea typeface="微软雅黑" panose="020B0503020204020204" pitchFamily="34" charset="-122"/>
            </a:endParaRPr>
          </a:p>
        </p:txBody>
      </p:sp>
      <p:sp>
        <p:nvSpPr>
          <p:cNvPr id="5" name="Freeform 50"/>
          <p:cNvSpPr/>
          <p:nvPr/>
        </p:nvSpPr>
        <p:spPr bwMode="gray">
          <a:xfrm>
            <a:off x="2024380" y="3596005"/>
            <a:ext cx="3516630" cy="1791335"/>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31B5D6"/>
            </a:solidFill>
            <a:round/>
          </a:ln>
          <a:effectLst>
            <a:outerShdw dist="107763" dir="2700000" algn="ctr" rotWithShape="0">
              <a:srgbClr val="1C1C1C">
                <a:alpha val="50000"/>
              </a:srgbClr>
            </a:outerShdw>
          </a:effectLst>
        </p:spPr>
        <p:txBody>
          <a:bodyPr/>
          <a:lstStyle/>
          <a:p>
            <a:endParaRPr lang="zh-CN" altLang="en-US">
              <a:latin typeface="微软雅黑" panose="020B0503020204020204" pitchFamily="34" charset="-122"/>
              <a:ea typeface="微软雅黑" panose="020B0503020204020204" pitchFamily="34" charset="-122"/>
            </a:endParaRPr>
          </a:p>
        </p:txBody>
      </p:sp>
      <p:sp>
        <p:nvSpPr>
          <p:cNvPr id="10" name="Freeform 51"/>
          <p:cNvSpPr/>
          <p:nvPr/>
        </p:nvSpPr>
        <p:spPr bwMode="gray">
          <a:xfrm flipH="1">
            <a:off x="5635625" y="3596005"/>
            <a:ext cx="3629025" cy="1791335"/>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ln>
          <a:effectLst>
            <a:outerShdw dist="107763" dir="2700000" algn="ctr" rotWithShape="0">
              <a:srgbClr val="1C1C1C">
                <a:alpha val="50000"/>
              </a:srgbClr>
            </a:outerShdw>
          </a:effectLst>
        </p:spPr>
        <p:txBody>
          <a:bodyPr/>
          <a:lstStyle/>
          <a:p>
            <a:pPr>
              <a:defRPr/>
            </a:pPr>
            <a:endParaRPr lang="zh-CN" altLang="en-US">
              <a:latin typeface="微软雅黑" panose="020B0503020204020204" pitchFamily="34" charset="-122"/>
              <a:ea typeface="微软雅黑" panose="020B0503020204020204" pitchFamily="34" charset="-122"/>
            </a:endParaRPr>
          </a:p>
        </p:txBody>
      </p:sp>
      <p:sp>
        <p:nvSpPr>
          <p:cNvPr id="12" name="Rectangle 59"/>
          <p:cNvSpPr>
            <a:spLocks noChangeArrowheads="1"/>
          </p:cNvSpPr>
          <p:nvPr/>
        </p:nvSpPr>
        <p:spPr bwMode="auto">
          <a:xfrm>
            <a:off x="2476930" y="2079888"/>
            <a:ext cx="2611120" cy="84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smtClean="0">
                <a:solidFill>
                  <a:schemeClr val="tx2"/>
                </a:solidFill>
                <a:latin typeface="微软雅黑" panose="020B0503020204020204" pitchFamily="34" charset="-122"/>
                <a:ea typeface="微软雅黑" panose="020B0503020204020204" pitchFamily="34" charset="-122"/>
              </a:rPr>
              <a:t>改善Internet信息查询技术的需要</a:t>
            </a:r>
          </a:p>
        </p:txBody>
      </p:sp>
      <p:sp>
        <p:nvSpPr>
          <p:cNvPr id="13" name="Rectangle 60"/>
          <p:cNvSpPr>
            <a:spLocks noChangeArrowheads="1"/>
          </p:cNvSpPr>
          <p:nvPr/>
        </p:nvSpPr>
        <p:spPr bwMode="auto">
          <a:xfrm>
            <a:off x="6153070" y="2079571"/>
            <a:ext cx="2611120" cy="84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smtClean="0">
                <a:solidFill>
                  <a:schemeClr val="tx2"/>
                </a:solidFill>
                <a:latin typeface="微软雅黑" panose="020B0503020204020204" pitchFamily="34" charset="-122"/>
                <a:ea typeface="微软雅黑" panose="020B0503020204020204" pitchFamily="34" charset="-122"/>
              </a:rPr>
              <a:t>个性化服务的基础</a:t>
            </a:r>
          </a:p>
        </p:txBody>
      </p:sp>
      <p:sp>
        <p:nvSpPr>
          <p:cNvPr id="14" name="Rectangle 61"/>
          <p:cNvSpPr>
            <a:spLocks noChangeArrowheads="1"/>
          </p:cNvSpPr>
          <p:nvPr/>
        </p:nvSpPr>
        <p:spPr bwMode="auto">
          <a:xfrm>
            <a:off x="2629543" y="4028488"/>
            <a:ext cx="2458720" cy="84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smtClean="0">
                <a:solidFill>
                  <a:schemeClr val="tx2"/>
                </a:solidFill>
                <a:latin typeface="微软雅黑" panose="020B0503020204020204" pitchFamily="34" charset="-122"/>
                <a:ea typeface="微软雅黑" panose="020B0503020204020204" pitchFamily="34" charset="-122"/>
              </a:rPr>
              <a:t>维护我国信息安全的迫切需要</a:t>
            </a:r>
          </a:p>
        </p:txBody>
      </p:sp>
      <p:sp>
        <p:nvSpPr>
          <p:cNvPr id="15" name="Rectangle 62"/>
          <p:cNvSpPr>
            <a:spLocks noChangeArrowheads="1"/>
          </p:cNvSpPr>
          <p:nvPr/>
        </p:nvSpPr>
        <p:spPr bwMode="auto">
          <a:xfrm>
            <a:off x="5927725" y="3884295"/>
            <a:ext cx="3061970" cy="1214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smtClean="0">
                <a:solidFill>
                  <a:schemeClr val="tx2"/>
                </a:solidFill>
                <a:latin typeface="微软雅黑" panose="020B0503020204020204" pitchFamily="34" charset="-122"/>
                <a:ea typeface="微软雅黑" panose="020B0503020204020204" pitchFamily="34" charset="-122"/>
              </a:rPr>
              <a:t>信息中介（信息服务供应商）开展网络增值服务的手段</a:t>
            </a: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2" grpId="0" bldLvl="0" animBg="1"/>
      <p:bldP spid="13" grpId="0" bldLvl="0" animBg="1"/>
      <p:bldP spid="14" grpId="0" bldLvl="0" animBg="1"/>
      <p:bldP spid="1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2050474" y="2188788"/>
            <a:ext cx="8179376" cy="2118360"/>
          </a:xfrm>
          <a:prstGeom prst="rect">
            <a:avLst/>
          </a:prstGeom>
          <a:noFill/>
          <a:ln w="9525">
            <a:noFill/>
            <a:miter lim="800000"/>
          </a:ln>
        </p:spPr>
        <p:txBody>
          <a:bodyPr/>
          <a:lstStyle/>
          <a:p>
            <a:r>
              <a:rPr lang="en-US" altLang="zh-CN"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4.2 </a:t>
            </a:r>
            <a:r>
              <a:rPr lang="zh-CN" altLang="en-US"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a:t>
            </a:r>
            <a:r>
              <a:rPr lang="zh-CN" altLang="en-US"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信息内容过滤</a:t>
            </a:r>
            <a:r>
              <a:rPr lang="zh-CN" altLang="en-US"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技术的分类</a:t>
            </a:r>
            <a:endParaRPr lang="en-US" altLang="zh-CN" sz="4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7" name="组合 276"/>
          <p:cNvGrpSpPr/>
          <p:nvPr/>
        </p:nvGrpSpPr>
        <p:grpSpPr>
          <a:xfrm>
            <a:off x="609116" y="261257"/>
            <a:ext cx="1214822" cy="760080"/>
            <a:chOff x="1922078" y="0"/>
            <a:chExt cx="8347844" cy="3447438"/>
          </a:xfrm>
        </p:grpSpPr>
        <p:grpSp>
          <p:nvGrpSpPr>
            <p:cNvPr id="278" name="组合 277"/>
            <p:cNvGrpSpPr/>
            <p:nvPr/>
          </p:nvGrpSpPr>
          <p:grpSpPr>
            <a:xfrm rot="20997101">
              <a:off x="5080902" y="0"/>
              <a:ext cx="659781" cy="793569"/>
              <a:chOff x="9397113" y="1572484"/>
              <a:chExt cx="739439" cy="900000"/>
            </a:xfrm>
          </p:grpSpPr>
          <p:pic>
            <p:nvPicPr>
              <p:cNvPr id="336" name="图片 335"/>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337" name="椭圆 336"/>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2455872">
              <a:off x="9009447" y="1071465"/>
              <a:ext cx="659781" cy="793569"/>
              <a:chOff x="8752405" y="680495"/>
              <a:chExt cx="739439" cy="900000"/>
            </a:xfrm>
          </p:grpSpPr>
          <p:pic>
            <p:nvPicPr>
              <p:cNvPr id="334" name="图片 333"/>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335" name="椭圆 334"/>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539373">
              <a:off x="4239050" y="1051458"/>
              <a:ext cx="642436" cy="793569"/>
              <a:chOff x="7798300" y="2128176"/>
              <a:chExt cx="720000" cy="900000"/>
            </a:xfrm>
          </p:grpSpPr>
          <p:pic>
            <p:nvPicPr>
              <p:cNvPr id="332" name="图片 331"/>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333" name="椭圆 332"/>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1" name="组合 280"/>
            <p:cNvGrpSpPr/>
            <p:nvPr/>
          </p:nvGrpSpPr>
          <p:grpSpPr>
            <a:xfrm rot="622440">
              <a:off x="6257266" y="1278812"/>
              <a:ext cx="643355" cy="793569"/>
              <a:chOff x="5457544" y="2382484"/>
              <a:chExt cx="721030" cy="900000"/>
            </a:xfrm>
          </p:grpSpPr>
          <p:pic>
            <p:nvPicPr>
              <p:cNvPr id="330" name="图片 3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31" name="椭圆 330"/>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2" name="组合 281"/>
            <p:cNvGrpSpPr/>
            <p:nvPr/>
          </p:nvGrpSpPr>
          <p:grpSpPr>
            <a:xfrm rot="713899">
              <a:off x="6982111" y="246490"/>
              <a:ext cx="642436" cy="811512"/>
              <a:chOff x="2594245" y="3143107"/>
              <a:chExt cx="720000" cy="920349"/>
            </a:xfrm>
          </p:grpSpPr>
          <p:pic>
            <p:nvPicPr>
              <p:cNvPr id="328" name="图片 327"/>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329" name="椭圆 328"/>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3" name="组合 282"/>
            <p:cNvGrpSpPr/>
            <p:nvPr/>
          </p:nvGrpSpPr>
          <p:grpSpPr>
            <a:xfrm rot="20351331">
              <a:off x="2986611" y="357756"/>
              <a:ext cx="642436" cy="793569"/>
              <a:chOff x="3277182" y="773323"/>
              <a:chExt cx="720000" cy="900000"/>
            </a:xfrm>
          </p:grpSpPr>
          <p:sp>
            <p:nvSpPr>
              <p:cNvPr id="326" name="椭圆 325"/>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4" name="组合 283"/>
            <p:cNvGrpSpPr/>
            <p:nvPr/>
          </p:nvGrpSpPr>
          <p:grpSpPr>
            <a:xfrm rot="1912890">
              <a:off x="7930945" y="1382649"/>
              <a:ext cx="648427" cy="793569"/>
              <a:chOff x="5384758" y="1250900"/>
              <a:chExt cx="726714" cy="900000"/>
            </a:xfrm>
          </p:grpSpPr>
          <p:sp>
            <p:nvSpPr>
              <p:cNvPr id="324" name="椭圆 323"/>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5" name="图片 3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5" name="组合 284"/>
            <p:cNvGrpSpPr/>
            <p:nvPr/>
          </p:nvGrpSpPr>
          <p:grpSpPr>
            <a:xfrm rot="1354213">
              <a:off x="7092076" y="1228721"/>
              <a:ext cx="642436" cy="793569"/>
              <a:chOff x="3639753" y="2488176"/>
              <a:chExt cx="720000" cy="900000"/>
            </a:xfrm>
          </p:grpSpPr>
          <p:sp>
            <p:nvSpPr>
              <p:cNvPr id="322" name="椭圆 321"/>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3" name="图片 3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6" name="组合 285"/>
            <p:cNvGrpSpPr/>
            <p:nvPr/>
          </p:nvGrpSpPr>
          <p:grpSpPr>
            <a:xfrm rot="19874646">
              <a:off x="3552291" y="1752953"/>
              <a:ext cx="647730" cy="793569"/>
              <a:chOff x="4707387" y="271511"/>
              <a:chExt cx="725933" cy="900000"/>
            </a:xfrm>
          </p:grpSpPr>
          <p:sp>
            <p:nvSpPr>
              <p:cNvPr id="320" name="椭圆 319"/>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1" name="图片 3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7" name="组合 286"/>
            <p:cNvGrpSpPr/>
            <p:nvPr/>
          </p:nvGrpSpPr>
          <p:grpSpPr>
            <a:xfrm>
              <a:off x="5902457" y="519563"/>
              <a:ext cx="647456" cy="793569"/>
              <a:chOff x="4355614" y="1671769"/>
              <a:chExt cx="725626" cy="900000"/>
            </a:xfrm>
          </p:grpSpPr>
          <p:sp>
            <p:nvSpPr>
              <p:cNvPr id="318" name="椭圆 317"/>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9" name="图片 3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8" name="组合 287"/>
            <p:cNvGrpSpPr/>
            <p:nvPr/>
          </p:nvGrpSpPr>
          <p:grpSpPr>
            <a:xfrm rot="3261331">
              <a:off x="8178834" y="2216888"/>
              <a:ext cx="645495" cy="803045"/>
              <a:chOff x="6534782" y="2204846"/>
              <a:chExt cx="732066" cy="900000"/>
            </a:xfrm>
          </p:grpSpPr>
          <p:sp>
            <p:nvSpPr>
              <p:cNvPr id="316" name="椭圆 315"/>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7" name="图片 3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9" name="组合 288"/>
            <p:cNvGrpSpPr/>
            <p:nvPr/>
          </p:nvGrpSpPr>
          <p:grpSpPr>
            <a:xfrm rot="1881527">
              <a:off x="8180043" y="493339"/>
              <a:ext cx="646830" cy="793569"/>
              <a:chOff x="5993772" y="258109"/>
              <a:chExt cx="724925" cy="900000"/>
            </a:xfrm>
          </p:grpSpPr>
          <p:sp>
            <p:nvSpPr>
              <p:cNvPr id="314" name="椭圆 313"/>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5" name="图片 3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90" name="组合 289"/>
            <p:cNvGrpSpPr/>
            <p:nvPr/>
          </p:nvGrpSpPr>
          <p:grpSpPr>
            <a:xfrm rot="3066563">
              <a:off x="9550518" y="2274810"/>
              <a:ext cx="635764" cy="803045"/>
              <a:chOff x="8806213" y="2910111"/>
              <a:chExt cx="721030" cy="900000"/>
            </a:xfrm>
          </p:grpSpPr>
          <p:sp>
            <p:nvSpPr>
              <p:cNvPr id="312" name="椭圆 31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3" name="图片 3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91" name="组合 290"/>
            <p:cNvGrpSpPr/>
            <p:nvPr/>
          </p:nvGrpSpPr>
          <p:grpSpPr>
            <a:xfrm rot="20849518">
              <a:off x="5023848" y="1251597"/>
              <a:ext cx="644890" cy="793569"/>
              <a:chOff x="7330781" y="818297"/>
              <a:chExt cx="722751" cy="900000"/>
            </a:xfrm>
          </p:grpSpPr>
          <p:sp>
            <p:nvSpPr>
              <p:cNvPr id="310" name="椭圆 309"/>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1" name="图片 3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92" name="组合 291"/>
            <p:cNvGrpSpPr/>
            <p:nvPr/>
          </p:nvGrpSpPr>
          <p:grpSpPr>
            <a:xfrm rot="19756194">
              <a:off x="1922078" y="1474933"/>
              <a:ext cx="653202" cy="793569"/>
              <a:chOff x="2213446" y="1768419"/>
              <a:chExt cx="732066" cy="900000"/>
            </a:xfrm>
          </p:grpSpPr>
          <p:pic>
            <p:nvPicPr>
              <p:cNvPr id="308" name="图片 30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9" name="椭圆 308"/>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3" name="直接连接符 292"/>
            <p:cNvCxnSpPr>
              <a:stCxn id="320"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09"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26"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33"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37"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18"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0"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31"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9"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22"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14"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24"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直接连接符 304"/>
            <p:cNvCxnSpPr>
              <a:stCxn id="335"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直接连接符 305"/>
            <p:cNvCxnSpPr>
              <a:stCxn id="312"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316"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55309" y="1032131"/>
            <a:ext cx="10477147" cy="66943"/>
            <a:chOff x="655309" y="1032131"/>
            <a:chExt cx="10477147" cy="66943"/>
          </a:xfrm>
        </p:grpSpPr>
        <p:sp>
          <p:nvSpPr>
            <p:cNvPr id="338" name="矩形 337"/>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矩形 338"/>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矩形 339"/>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矩形 341"/>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矩形 343"/>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5" name="文本框 344"/>
          <p:cNvSpPr txBox="1"/>
          <p:nvPr/>
        </p:nvSpPr>
        <p:spPr>
          <a:xfrm>
            <a:off x="2493605" y="331131"/>
            <a:ext cx="6786880" cy="701040"/>
          </a:xfrm>
          <a:prstGeom prst="rect">
            <a:avLst/>
          </a:prstGeom>
          <a:noFill/>
        </p:spPr>
        <p:txBody>
          <a:bodyPr wrap="none" rtlCol="0">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rPr>
              <a:t>网络信息内容过滤技术的分类</a:t>
            </a:r>
            <a:endParaRPr lang="zh-CN" altLang="en-US" sz="4000" dirty="0">
              <a:solidFill>
                <a:srgbClr val="31B5D6"/>
              </a:solidFill>
              <a:latin typeface="华康俪金黑W8(P)" panose="020B0800000000000000" pitchFamily="34" charset="-122"/>
              <a:ea typeface="华康俪金黑W8(P)" panose="020B0800000000000000" pitchFamily="34" charset="-122"/>
            </a:endParaRPr>
          </a:p>
        </p:txBody>
      </p:sp>
      <p:grpSp>
        <p:nvGrpSpPr>
          <p:cNvPr id="8" name="组合 7"/>
          <p:cNvGrpSpPr/>
          <p:nvPr/>
        </p:nvGrpSpPr>
        <p:grpSpPr>
          <a:xfrm>
            <a:off x="1287427" y="1698830"/>
            <a:ext cx="0" cy="1274033"/>
            <a:chOff x="1246610" y="1440872"/>
            <a:chExt cx="0" cy="955525"/>
          </a:xfrm>
        </p:grpSpPr>
        <p:cxnSp>
          <p:nvCxnSpPr>
            <p:cNvPr id="10" name="直接连接符 9"/>
            <p:cNvCxnSpPr/>
            <p:nvPr/>
          </p:nvCxnSpPr>
          <p:spPr>
            <a:xfrm flipV="1">
              <a:off x="1246610" y="1907384"/>
              <a:ext cx="0" cy="489013"/>
            </a:xfrm>
            <a:prstGeom prst="line">
              <a:avLst/>
            </a:prstGeom>
            <a:ln w="12700">
              <a:solidFill>
                <a:srgbClr val="5B8F9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1246610" y="1440872"/>
              <a:ext cx="0" cy="489013"/>
            </a:xfrm>
            <a:prstGeom prst="line">
              <a:avLst/>
            </a:prstGeom>
            <a:ln w="44450">
              <a:solidFill>
                <a:srgbClr val="5B8F9F"/>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5942264" y="1712800"/>
            <a:ext cx="0" cy="1274033"/>
            <a:chOff x="4375887" y="1440872"/>
            <a:chExt cx="0" cy="955525"/>
          </a:xfrm>
        </p:grpSpPr>
        <p:cxnSp>
          <p:nvCxnSpPr>
            <p:cNvPr id="13" name="直接连接符 12"/>
            <p:cNvCxnSpPr/>
            <p:nvPr/>
          </p:nvCxnSpPr>
          <p:spPr>
            <a:xfrm flipV="1">
              <a:off x="4375887" y="1907384"/>
              <a:ext cx="0" cy="489013"/>
            </a:xfrm>
            <a:prstGeom prst="line">
              <a:avLst/>
            </a:prstGeom>
            <a:ln w="12700">
              <a:solidFill>
                <a:srgbClr val="5B8F9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375887" y="1440872"/>
              <a:ext cx="0" cy="489013"/>
            </a:xfrm>
            <a:prstGeom prst="line">
              <a:avLst/>
            </a:prstGeom>
            <a:ln w="44450">
              <a:solidFill>
                <a:srgbClr val="5B8F9F"/>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3648534" y="4216867"/>
            <a:ext cx="0" cy="1276035"/>
            <a:chOff x="2806749" y="3318922"/>
            <a:chExt cx="0" cy="957026"/>
          </a:xfrm>
        </p:grpSpPr>
        <p:cxnSp>
          <p:nvCxnSpPr>
            <p:cNvPr id="16" name="直接连接符 15"/>
            <p:cNvCxnSpPr/>
            <p:nvPr/>
          </p:nvCxnSpPr>
          <p:spPr>
            <a:xfrm>
              <a:off x="2806749" y="3318922"/>
              <a:ext cx="0" cy="490513"/>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806749" y="3786935"/>
              <a:ext cx="0" cy="489013"/>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8235805" y="4216867"/>
            <a:ext cx="0" cy="1276035"/>
            <a:chOff x="5942025" y="3318922"/>
            <a:chExt cx="0" cy="957026"/>
          </a:xfrm>
        </p:grpSpPr>
        <p:cxnSp>
          <p:nvCxnSpPr>
            <p:cNvPr id="19" name="直接连接符 18"/>
            <p:cNvCxnSpPr/>
            <p:nvPr/>
          </p:nvCxnSpPr>
          <p:spPr>
            <a:xfrm>
              <a:off x="5942025" y="3318922"/>
              <a:ext cx="0" cy="490513"/>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942025" y="3786935"/>
              <a:ext cx="0" cy="489013"/>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1348079" y="1493461"/>
            <a:ext cx="2638233" cy="1090029"/>
          </a:xfrm>
          <a:prstGeom prst="rect">
            <a:avLst/>
          </a:prstGeom>
        </p:spPr>
        <p:txBody>
          <a:bodyPr lIns="115205" tIns="57602" rIns="115205" bIns="57602"/>
          <a:lstStyle/>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基于内容的过滤</a:t>
            </a:r>
          </a:p>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协作过滤</a:t>
            </a:r>
          </a:p>
        </p:txBody>
      </p:sp>
      <p:sp>
        <p:nvSpPr>
          <p:cNvPr id="22" name="矩形 21"/>
          <p:cNvSpPr/>
          <p:nvPr/>
        </p:nvSpPr>
        <p:spPr>
          <a:xfrm>
            <a:off x="6025727" y="1493943"/>
            <a:ext cx="2729653" cy="1089660"/>
          </a:xfrm>
          <a:prstGeom prst="rect">
            <a:avLst/>
          </a:prstGeom>
        </p:spPr>
        <p:txBody>
          <a:bodyPr lIns="115205" tIns="57602" rIns="115205" bIns="57602"/>
          <a:lstStyle/>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上游过滤</a:t>
            </a:r>
          </a:p>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下游过滤</a:t>
            </a:r>
          </a:p>
        </p:txBody>
      </p:sp>
      <p:sp>
        <p:nvSpPr>
          <p:cNvPr id="23" name="矩形 22"/>
          <p:cNvSpPr/>
          <p:nvPr/>
        </p:nvSpPr>
        <p:spPr>
          <a:xfrm>
            <a:off x="8235950" y="4634865"/>
            <a:ext cx="2638425" cy="1501775"/>
          </a:xfrm>
          <a:prstGeom prst="rect">
            <a:avLst/>
          </a:prstGeom>
        </p:spPr>
        <p:txBody>
          <a:bodyPr lIns="115205" tIns="57602" rIns="115205" bIns="57602" anchor="b"/>
          <a:lstStyle/>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专门过滤软件</a:t>
            </a:r>
          </a:p>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网络应用程序</a:t>
            </a:r>
          </a:p>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其他过滤工具</a:t>
            </a:r>
          </a:p>
        </p:txBody>
      </p:sp>
      <p:sp>
        <p:nvSpPr>
          <p:cNvPr id="24" name="矩形 23"/>
          <p:cNvSpPr/>
          <p:nvPr/>
        </p:nvSpPr>
        <p:spPr>
          <a:xfrm>
            <a:off x="1281430" y="2973070"/>
            <a:ext cx="2260600" cy="1473200"/>
          </a:xfrm>
          <a:prstGeom prst="rect">
            <a:avLst/>
          </a:prstGeom>
          <a:solidFill>
            <a:srgbClr val="5B8F9F"/>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lstStyle/>
          <a:p>
            <a:pPr algn="ctr">
              <a:defRPr/>
            </a:pPr>
            <a:r>
              <a:rPr lang="zh-CN" altLang="en-US" sz="3065" dirty="0" smtClean="0">
                <a:solidFill>
                  <a:schemeClr val="tx2"/>
                </a:solidFill>
                <a:latin typeface="微软雅黑" panose="020B0503020204020204" pitchFamily="34" charset="-122"/>
                <a:ea typeface="微软雅黑" panose="020B0503020204020204" pitchFamily="34" charset="-122"/>
              </a:rPr>
              <a:t>根据过滤方法分类</a:t>
            </a:r>
          </a:p>
        </p:txBody>
      </p:sp>
      <p:sp>
        <p:nvSpPr>
          <p:cNvPr id="25" name="矩形 24"/>
          <p:cNvSpPr/>
          <p:nvPr/>
        </p:nvSpPr>
        <p:spPr>
          <a:xfrm>
            <a:off x="3648710" y="2973070"/>
            <a:ext cx="2171065" cy="1473200"/>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lstStyle/>
          <a:p>
            <a:pPr algn="ctr">
              <a:defRPr/>
            </a:pPr>
            <a:r>
              <a:rPr lang="zh-CN" altLang="en-US" sz="3065" dirty="0" smtClean="0">
                <a:solidFill>
                  <a:schemeClr val="tx2"/>
                </a:solidFill>
                <a:latin typeface="微软雅黑" panose="020B0503020204020204" pitchFamily="34" charset="-122"/>
                <a:ea typeface="微软雅黑" panose="020B0503020204020204" pitchFamily="34" charset="-122"/>
              </a:rPr>
              <a:t>根据操作的主动性分类</a:t>
            </a:r>
          </a:p>
        </p:txBody>
      </p:sp>
      <p:sp>
        <p:nvSpPr>
          <p:cNvPr id="26" name="矩形 25"/>
          <p:cNvSpPr/>
          <p:nvPr/>
        </p:nvSpPr>
        <p:spPr>
          <a:xfrm>
            <a:off x="5942330" y="2973070"/>
            <a:ext cx="2155825" cy="1473835"/>
          </a:xfrm>
          <a:prstGeom prst="rect">
            <a:avLst/>
          </a:prstGeom>
          <a:solidFill>
            <a:srgbClr val="5B8F9F"/>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lstStyle/>
          <a:p>
            <a:pPr algn="ctr">
              <a:defRPr/>
            </a:pPr>
            <a:r>
              <a:rPr lang="zh-CN" altLang="en-US" sz="3065" dirty="0" smtClean="0">
                <a:solidFill>
                  <a:schemeClr val="tx2"/>
                </a:solidFill>
                <a:latin typeface="微软雅黑" panose="020B0503020204020204" pitchFamily="34" charset="-122"/>
                <a:ea typeface="微软雅黑" panose="020B0503020204020204" pitchFamily="34" charset="-122"/>
              </a:rPr>
              <a:t>根据过滤位置分类</a:t>
            </a:r>
          </a:p>
        </p:txBody>
      </p:sp>
      <p:sp>
        <p:nvSpPr>
          <p:cNvPr id="27" name="矩形 26"/>
          <p:cNvSpPr/>
          <p:nvPr/>
        </p:nvSpPr>
        <p:spPr>
          <a:xfrm>
            <a:off x="8235950" y="2973070"/>
            <a:ext cx="2140585" cy="1473200"/>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lstStyle/>
          <a:p>
            <a:pPr algn="ctr">
              <a:defRPr/>
            </a:pPr>
            <a:r>
              <a:rPr lang="zh-CN" altLang="en-US" sz="3065" dirty="0" smtClean="0">
                <a:solidFill>
                  <a:schemeClr val="tx2"/>
                </a:solidFill>
                <a:latin typeface="微软雅黑" panose="020B0503020204020204" pitchFamily="34" charset="-122"/>
                <a:ea typeface="微软雅黑" panose="020B0503020204020204" pitchFamily="34" charset="-122"/>
              </a:rPr>
              <a:t>根据过滤的不同应用分类</a:t>
            </a:r>
          </a:p>
        </p:txBody>
      </p:sp>
      <p:sp>
        <p:nvSpPr>
          <p:cNvPr id="30" name="矩形 29"/>
          <p:cNvSpPr/>
          <p:nvPr/>
        </p:nvSpPr>
        <p:spPr>
          <a:xfrm>
            <a:off x="3648684" y="4840546"/>
            <a:ext cx="2638233" cy="1090029"/>
          </a:xfrm>
          <a:prstGeom prst="rect">
            <a:avLst/>
          </a:prstGeom>
        </p:spPr>
        <p:txBody>
          <a:bodyPr lIns="115205" tIns="57602" rIns="115205" bIns="57602"/>
          <a:lstStyle/>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主动过滤</a:t>
            </a:r>
          </a:p>
          <a:p>
            <a:pP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被动过滤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childTnLst>
                          </p:cTn>
                        </p:par>
                        <p:par>
                          <p:cTn id="39" fill="hold">
                            <p:stCondLst>
                              <p:cond delay="4000"/>
                            </p:stCondLst>
                            <p:childTnLst>
                              <p:par>
                                <p:cTn id="40" presetID="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0-#ppt_h/2"/>
                                          </p:val>
                                        </p:tav>
                                        <p:tav tm="100000">
                                          <p:val>
                                            <p:strVal val="#ppt_y"/>
                                          </p:val>
                                        </p:tav>
                                      </p:tavLst>
                                    </p:anim>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bldLvl="0" animBg="1"/>
      <p:bldP spid="25" grpId="0" bldLvl="0" animBg="1"/>
      <p:bldP spid="26" grpId="0" bldLvl="0" animBg="1"/>
      <p:bldP spid="27" grpId="0" bldLvl="0" animBg="1"/>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911927" y="2004060"/>
            <a:ext cx="8317923" cy="2118360"/>
          </a:xfrm>
          <a:prstGeom prst="rect">
            <a:avLst/>
          </a:prstGeom>
          <a:noFill/>
          <a:ln w="9525">
            <a:noFill/>
            <a:miter lim="800000"/>
          </a:ln>
        </p:spPr>
        <p:txBody>
          <a:bodyPr/>
          <a:lstStyle/>
          <a:p>
            <a:r>
              <a:rPr lang="en-US" altLang="zh-CN"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4.3 </a:t>
            </a:r>
            <a:r>
              <a:rPr lang="zh-CN" altLang="en-US"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a:t>
            </a:r>
            <a:r>
              <a:rPr lang="zh-CN" altLang="en-US" sz="4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信息内容过滤的一般流程</a:t>
            </a:r>
            <a:endParaRPr lang="en-US" altLang="zh-CN" sz="4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51737" y="331131"/>
            <a:ext cx="6786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网络信息内容过滤的一般流程</a:t>
            </a:r>
          </a:p>
        </p:txBody>
      </p:sp>
      <p:sp>
        <p:nvSpPr>
          <p:cNvPr id="71" name="文本框 70"/>
          <p:cNvSpPr txBox="1"/>
          <p:nvPr/>
        </p:nvSpPr>
        <p:spPr>
          <a:xfrm>
            <a:off x="7054850" y="1674495"/>
            <a:ext cx="5018405" cy="7226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000" dirty="0">
                <a:solidFill>
                  <a:schemeClr val="tx1"/>
                </a:solidFill>
                <a:latin typeface="微软雅黑" panose="020B0503020204020204" pitchFamily="34" charset="-122"/>
                <a:ea typeface="微软雅黑" panose="020B0503020204020204" pitchFamily="34" charset="-122"/>
              </a:rPr>
              <a:t>用户通过网络产生信息，用户需求模板将信息以计算机可识别的形式揭示出来</a:t>
            </a:r>
          </a:p>
        </p:txBody>
      </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 name="对象 -2147482449"/>
          <p:cNvGraphicFramePr/>
          <p:nvPr/>
        </p:nvGraphicFramePr>
        <p:xfrm>
          <a:off x="1125855" y="1252855"/>
          <a:ext cx="5210175" cy="4627880"/>
        </p:xfrm>
        <a:graphic>
          <a:graphicData uri="http://schemas.openxmlformats.org/presentationml/2006/ole">
            <mc:AlternateContent xmlns:mc="http://schemas.openxmlformats.org/markup-compatibility/2006">
              <mc:Choice xmlns:v="urn:schemas-microsoft-com:vml" Requires="v">
                <p:oleObj spid="_x0000_s4107" r:id="rId19" imgW="5765800" imgH="6375400" progId="Visio.Drawing.11">
                  <p:embed/>
                </p:oleObj>
              </mc:Choice>
              <mc:Fallback>
                <p:oleObj r:id="rId19" imgW="5765800" imgH="6375400" progId="Visio.Drawing.11">
                  <p:embed/>
                  <p:pic>
                    <p:nvPicPr>
                      <p:cNvPr id="0" name="图片 3075"/>
                      <p:cNvPicPr/>
                      <p:nvPr/>
                    </p:nvPicPr>
                    <p:blipFill>
                      <a:blip r:embed="rId20"/>
                      <a:stretch>
                        <a:fillRect/>
                      </a:stretch>
                    </p:blipFill>
                    <p:spPr>
                      <a:xfrm>
                        <a:off x="1125855" y="1252855"/>
                        <a:ext cx="5210175" cy="4627880"/>
                      </a:xfrm>
                      <a:prstGeom prst="rect">
                        <a:avLst/>
                      </a:prstGeom>
                      <a:noFill/>
                      <a:ln w="38100">
                        <a:noFill/>
                        <a:miter/>
                      </a:ln>
                    </p:spPr>
                  </p:pic>
                </p:oleObj>
              </mc:Fallback>
            </mc:AlternateContent>
          </a:graphicData>
        </a:graphic>
      </p:graphicFrame>
      <p:sp>
        <p:nvSpPr>
          <p:cNvPr id="8" name="文本框 7"/>
          <p:cNvSpPr txBox="1"/>
          <p:nvPr/>
        </p:nvSpPr>
        <p:spPr>
          <a:xfrm>
            <a:off x="1960245" y="6155055"/>
            <a:ext cx="3540760" cy="3848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网络信息内容过滤一般流程</a:t>
            </a:r>
          </a:p>
        </p:txBody>
      </p:sp>
      <p:sp>
        <p:nvSpPr>
          <p:cNvPr id="78" name="矩形 77"/>
          <p:cNvSpPr/>
          <p:nvPr/>
        </p:nvSpPr>
        <p:spPr bwMode="auto">
          <a:xfrm>
            <a:off x="6642095" y="192760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054850" y="2741295"/>
            <a:ext cx="5018405" cy="10274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000" dirty="0">
                <a:solidFill>
                  <a:schemeClr val="tx1"/>
                </a:solidFill>
                <a:latin typeface="微软雅黑" panose="020B0503020204020204" pitchFamily="34" charset="-122"/>
                <a:ea typeface="微软雅黑" panose="020B0503020204020204" pitchFamily="34" charset="-122"/>
              </a:rPr>
              <a:t>对动态的网络信息集不作预处理，只是当信息流经过系统时才运用一定的算法把信息揭示出来</a:t>
            </a:r>
          </a:p>
        </p:txBody>
      </p:sp>
      <p:sp>
        <p:nvSpPr>
          <p:cNvPr id="15" name="文本框 14"/>
          <p:cNvSpPr txBox="1"/>
          <p:nvPr/>
        </p:nvSpPr>
        <p:spPr>
          <a:xfrm>
            <a:off x="7054850" y="3975735"/>
            <a:ext cx="5018405" cy="7226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000" dirty="0">
                <a:solidFill>
                  <a:schemeClr val="tx1"/>
                </a:solidFill>
                <a:latin typeface="微软雅黑" panose="020B0503020204020204" pitchFamily="34" charset="-122"/>
                <a:ea typeface="微软雅黑" panose="020B0503020204020204" pitchFamily="34" charset="-122"/>
              </a:rPr>
              <a:t>通过反馈机制作用于用户和用户需求模板，使用户逐渐清晰自己的信息需求</a:t>
            </a:r>
          </a:p>
        </p:txBody>
      </p:sp>
      <p:sp>
        <p:nvSpPr>
          <p:cNvPr id="18" name="文本框 17"/>
          <p:cNvSpPr txBox="1"/>
          <p:nvPr/>
        </p:nvSpPr>
        <p:spPr>
          <a:xfrm>
            <a:off x="7054850" y="4996815"/>
            <a:ext cx="5018405" cy="7226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000" dirty="0">
                <a:solidFill>
                  <a:schemeClr val="tx1"/>
                </a:solidFill>
                <a:latin typeface="微软雅黑" panose="020B0503020204020204" pitchFamily="34" charset="-122"/>
                <a:ea typeface="微软雅黑" panose="020B0503020204020204" pitchFamily="34" charset="-122"/>
              </a:rPr>
              <a:t>反馈模块主要用于处理用户的反馈信息并依据反馈信息进一步精化用户模型，并保存</a:t>
            </a:r>
          </a:p>
        </p:txBody>
      </p:sp>
      <p:sp>
        <p:nvSpPr>
          <p:cNvPr id="19" name="矩形 18"/>
          <p:cNvSpPr/>
          <p:nvPr/>
        </p:nvSpPr>
        <p:spPr bwMode="auto">
          <a:xfrm>
            <a:off x="6642095" y="314680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bwMode="auto">
          <a:xfrm>
            <a:off x="6642095" y="422884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bwMode="auto">
          <a:xfrm>
            <a:off x="6642095" y="524992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flipV="1">
            <a:off x="7054850" y="2522220"/>
            <a:ext cx="4908550" cy="63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7109460" y="3768725"/>
            <a:ext cx="4908550" cy="63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7054850" y="4866005"/>
            <a:ext cx="4908550" cy="63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7054850" y="5880735"/>
            <a:ext cx="4908550" cy="63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51737" y="331131"/>
            <a:ext cx="5262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网络文本信息过滤模型</a:t>
            </a:r>
          </a:p>
        </p:txBody>
      </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148455" y="6287770"/>
            <a:ext cx="2642235" cy="3848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网络文本信息过滤模型</a:t>
            </a:r>
          </a:p>
        </p:txBody>
      </p:sp>
      <p:graphicFrame>
        <p:nvGraphicFramePr>
          <p:cNvPr id="2" name="对象 -2147482448"/>
          <p:cNvGraphicFramePr/>
          <p:nvPr/>
        </p:nvGraphicFramePr>
        <p:xfrm>
          <a:off x="5400675" y="1254125"/>
          <a:ext cx="5731510" cy="5418455"/>
        </p:xfrm>
        <a:graphic>
          <a:graphicData uri="http://schemas.openxmlformats.org/presentationml/2006/ole">
            <mc:AlternateContent xmlns:mc="http://schemas.openxmlformats.org/markup-compatibility/2006">
              <mc:Choice xmlns:v="urn:schemas-microsoft-com:vml" Requires="v">
                <p:oleObj spid="_x0000_s5131" r:id="rId19" imgW="6553200" imgH="6997700" progId="Visio.Drawing.11">
                  <p:embed/>
                </p:oleObj>
              </mc:Choice>
              <mc:Fallback>
                <p:oleObj r:id="rId19" imgW="6553200" imgH="6997700" progId="Visio.Drawing.11">
                  <p:embed/>
                  <p:pic>
                    <p:nvPicPr>
                      <p:cNvPr id="0" name="图片 2"/>
                      <p:cNvPicPr/>
                      <p:nvPr/>
                    </p:nvPicPr>
                    <p:blipFill>
                      <a:blip r:embed="rId20"/>
                      <a:stretch>
                        <a:fillRect/>
                      </a:stretch>
                    </p:blipFill>
                    <p:spPr>
                      <a:xfrm>
                        <a:off x="5400675" y="1254125"/>
                        <a:ext cx="5731510" cy="5418455"/>
                      </a:xfrm>
                      <a:prstGeom prst="rect">
                        <a:avLst/>
                      </a:prstGeom>
                      <a:noFill/>
                      <a:ln w="38100">
                        <a:noFill/>
                        <a:miter/>
                      </a:ln>
                    </p:spPr>
                  </p:pic>
                </p:oleObj>
              </mc:Fallback>
            </mc:AlternateContent>
          </a:graphicData>
        </a:graphic>
      </p:graphicFrame>
      <p:sp>
        <p:nvSpPr>
          <p:cNvPr id="6" name="文本框 5"/>
          <p:cNvSpPr txBox="1"/>
          <p:nvPr/>
        </p:nvSpPr>
        <p:spPr>
          <a:xfrm>
            <a:off x="687070" y="1482090"/>
            <a:ext cx="3967480" cy="48323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400" dirty="0">
                <a:solidFill>
                  <a:srgbClr val="F784A5"/>
                </a:solidFill>
                <a:latin typeface="微软雅黑" panose="020B0503020204020204" pitchFamily="34" charset="-122"/>
                <a:ea typeface="微软雅黑" panose="020B0503020204020204" pitchFamily="34" charset="-122"/>
              </a:rPr>
              <a:t>模型中各部分主要技术</a:t>
            </a:r>
          </a:p>
        </p:txBody>
      </p:sp>
      <p:sp>
        <p:nvSpPr>
          <p:cNvPr id="7" name="十字星 6"/>
          <p:cNvSpPr/>
          <p:nvPr/>
        </p:nvSpPr>
        <p:spPr>
          <a:xfrm>
            <a:off x="360680" y="2340610"/>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60680" y="3261360"/>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60680" y="4175760"/>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360680" y="5135880"/>
            <a:ext cx="326390" cy="335280"/>
          </a:xfrm>
          <a:prstGeom prst="star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930275" y="2178685"/>
            <a:ext cx="4019550" cy="6591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文本表示：布尔模型、向量空间模型、概率模型</a:t>
            </a:r>
          </a:p>
        </p:txBody>
      </p:sp>
      <p:sp>
        <p:nvSpPr>
          <p:cNvPr id="14" name="文本框 13"/>
          <p:cNvSpPr txBox="1"/>
          <p:nvPr/>
        </p:nvSpPr>
        <p:spPr>
          <a:xfrm>
            <a:off x="831215" y="3099435"/>
            <a:ext cx="4019550" cy="6591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用户模板建立：向量空间模型、预定义关键字、层次概念集、分类目录</a:t>
            </a:r>
          </a:p>
        </p:txBody>
      </p:sp>
      <p:sp>
        <p:nvSpPr>
          <p:cNvPr id="16" name="文本框 15"/>
          <p:cNvSpPr txBox="1"/>
          <p:nvPr/>
        </p:nvSpPr>
        <p:spPr>
          <a:xfrm>
            <a:off x="831215" y="4013835"/>
            <a:ext cx="4019550" cy="65913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用户模板与文本的匹配：布尔模型、向量空间模型、概率模型</a:t>
            </a:r>
          </a:p>
        </p:txBody>
      </p:sp>
      <p:sp>
        <p:nvSpPr>
          <p:cNvPr id="17" name="文本框 16"/>
          <p:cNvSpPr txBox="1"/>
          <p:nvPr/>
        </p:nvSpPr>
        <p:spPr>
          <a:xfrm>
            <a:off x="743585" y="5135880"/>
            <a:ext cx="4019550" cy="3848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用户反馈：机器学习方法</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p:nvPr/>
        </p:nvGrpSpPr>
        <p:grpSpPr>
          <a:xfrm>
            <a:off x="609116" y="261257"/>
            <a:ext cx="1214822" cy="760080"/>
            <a:chOff x="1922078" y="0"/>
            <a:chExt cx="8347844" cy="3447438"/>
          </a:xfrm>
        </p:grpSpPr>
        <p:grpSp>
          <p:nvGrpSpPr>
            <p:cNvPr id="275" name="组合 274"/>
            <p:cNvGrpSpPr/>
            <p:nvPr/>
          </p:nvGrpSpPr>
          <p:grpSpPr>
            <a:xfrm rot="20997101">
              <a:off x="5080902" y="0"/>
              <a:ext cx="659781" cy="793569"/>
              <a:chOff x="9397113" y="1572484"/>
              <a:chExt cx="739439" cy="900000"/>
            </a:xfrm>
          </p:grpSpPr>
          <p:pic>
            <p:nvPicPr>
              <p:cNvPr id="333" name="图片 332"/>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334" name="椭圆 333"/>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6" name="组合 275"/>
            <p:cNvGrpSpPr/>
            <p:nvPr/>
          </p:nvGrpSpPr>
          <p:grpSpPr>
            <a:xfrm rot="2455872">
              <a:off x="9009447" y="1071465"/>
              <a:ext cx="659781" cy="793569"/>
              <a:chOff x="8752405" y="680495"/>
              <a:chExt cx="739439" cy="900000"/>
            </a:xfrm>
          </p:grpSpPr>
          <p:pic>
            <p:nvPicPr>
              <p:cNvPr id="331" name="图片 330"/>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332" name="椭圆 331"/>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rot="20539373">
              <a:off x="4239050" y="1051458"/>
              <a:ext cx="642436" cy="793569"/>
              <a:chOff x="7798300" y="2128176"/>
              <a:chExt cx="720000" cy="900000"/>
            </a:xfrm>
          </p:grpSpPr>
          <p:pic>
            <p:nvPicPr>
              <p:cNvPr id="329" name="图片 328"/>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330" name="椭圆 329"/>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8" name="组合 277"/>
            <p:cNvGrpSpPr/>
            <p:nvPr/>
          </p:nvGrpSpPr>
          <p:grpSpPr>
            <a:xfrm rot="622440">
              <a:off x="6257266" y="1278812"/>
              <a:ext cx="643355" cy="793569"/>
              <a:chOff x="5457544" y="2382484"/>
              <a:chExt cx="721030" cy="900000"/>
            </a:xfrm>
          </p:grpSpPr>
          <p:pic>
            <p:nvPicPr>
              <p:cNvPr id="327" name="图片 3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28" name="椭圆 327"/>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9" name="组合 278"/>
            <p:cNvGrpSpPr/>
            <p:nvPr/>
          </p:nvGrpSpPr>
          <p:grpSpPr>
            <a:xfrm rot="713899">
              <a:off x="6982111" y="246490"/>
              <a:ext cx="642436" cy="811512"/>
              <a:chOff x="2594245" y="3143107"/>
              <a:chExt cx="720000" cy="920349"/>
            </a:xfrm>
          </p:grpSpPr>
          <p:pic>
            <p:nvPicPr>
              <p:cNvPr id="325" name="图片 324"/>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326" name="椭圆 325"/>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0" name="组合 279"/>
            <p:cNvGrpSpPr/>
            <p:nvPr/>
          </p:nvGrpSpPr>
          <p:grpSpPr>
            <a:xfrm rot="20351331">
              <a:off x="2986611" y="357756"/>
              <a:ext cx="642436" cy="793569"/>
              <a:chOff x="3277182" y="773323"/>
              <a:chExt cx="720000" cy="900000"/>
            </a:xfrm>
          </p:grpSpPr>
          <p:sp>
            <p:nvSpPr>
              <p:cNvPr id="323" name="椭圆 322"/>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281" name="组合 280"/>
            <p:cNvGrpSpPr/>
            <p:nvPr/>
          </p:nvGrpSpPr>
          <p:grpSpPr>
            <a:xfrm rot="1912890">
              <a:off x="7930945" y="1382649"/>
              <a:ext cx="648427" cy="793569"/>
              <a:chOff x="5384758" y="1250900"/>
              <a:chExt cx="726714" cy="900000"/>
            </a:xfrm>
          </p:grpSpPr>
          <p:sp>
            <p:nvSpPr>
              <p:cNvPr id="321" name="椭圆 320"/>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2" name="图片 3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282" name="组合 281"/>
            <p:cNvGrpSpPr/>
            <p:nvPr/>
          </p:nvGrpSpPr>
          <p:grpSpPr>
            <a:xfrm rot="1354213">
              <a:off x="7092076" y="1228721"/>
              <a:ext cx="642436" cy="793569"/>
              <a:chOff x="3639753" y="2488176"/>
              <a:chExt cx="720000" cy="900000"/>
            </a:xfrm>
          </p:grpSpPr>
          <p:sp>
            <p:nvSpPr>
              <p:cNvPr id="319" name="椭圆 318"/>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0" name="图片 3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283" name="组合 282"/>
            <p:cNvGrpSpPr/>
            <p:nvPr/>
          </p:nvGrpSpPr>
          <p:grpSpPr>
            <a:xfrm rot="19874646">
              <a:off x="3552291" y="1752953"/>
              <a:ext cx="647730" cy="793569"/>
              <a:chOff x="4707387" y="271511"/>
              <a:chExt cx="725933" cy="900000"/>
            </a:xfrm>
          </p:grpSpPr>
          <p:sp>
            <p:nvSpPr>
              <p:cNvPr id="317" name="椭圆 316"/>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8" name="图片 3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284" name="组合 283"/>
            <p:cNvGrpSpPr/>
            <p:nvPr/>
          </p:nvGrpSpPr>
          <p:grpSpPr>
            <a:xfrm>
              <a:off x="5902457" y="519563"/>
              <a:ext cx="647456" cy="793569"/>
              <a:chOff x="4355614" y="1671769"/>
              <a:chExt cx="725626" cy="900000"/>
            </a:xfrm>
          </p:grpSpPr>
          <p:sp>
            <p:nvSpPr>
              <p:cNvPr id="315" name="椭圆 314"/>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6" name="图片 3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285" name="组合 284"/>
            <p:cNvGrpSpPr/>
            <p:nvPr/>
          </p:nvGrpSpPr>
          <p:grpSpPr>
            <a:xfrm rot="3261331">
              <a:off x="8178834" y="2216888"/>
              <a:ext cx="645495" cy="803045"/>
              <a:chOff x="6534782" y="2204846"/>
              <a:chExt cx="732066" cy="900000"/>
            </a:xfrm>
          </p:grpSpPr>
          <p:sp>
            <p:nvSpPr>
              <p:cNvPr id="313" name="椭圆 312"/>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4" name="图片 3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286" name="组合 285"/>
            <p:cNvGrpSpPr/>
            <p:nvPr/>
          </p:nvGrpSpPr>
          <p:grpSpPr>
            <a:xfrm rot="1881527">
              <a:off x="8180043" y="493339"/>
              <a:ext cx="646830" cy="793569"/>
              <a:chOff x="5993772" y="258109"/>
              <a:chExt cx="724925" cy="900000"/>
            </a:xfrm>
          </p:grpSpPr>
          <p:sp>
            <p:nvSpPr>
              <p:cNvPr id="311" name="椭圆 310"/>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2" name="图片 3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287" name="组合 286"/>
            <p:cNvGrpSpPr/>
            <p:nvPr/>
          </p:nvGrpSpPr>
          <p:grpSpPr>
            <a:xfrm rot="3066563">
              <a:off x="9550518" y="2274810"/>
              <a:ext cx="635764" cy="803045"/>
              <a:chOff x="8806213" y="2910111"/>
              <a:chExt cx="721030" cy="900000"/>
            </a:xfrm>
          </p:grpSpPr>
          <p:sp>
            <p:nvSpPr>
              <p:cNvPr id="309" name="椭圆 308"/>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0" name="图片 30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288" name="组合 287"/>
            <p:cNvGrpSpPr/>
            <p:nvPr/>
          </p:nvGrpSpPr>
          <p:grpSpPr>
            <a:xfrm rot="20849518">
              <a:off x="5023848" y="1251597"/>
              <a:ext cx="644890" cy="793569"/>
              <a:chOff x="7330781" y="818297"/>
              <a:chExt cx="722751" cy="900000"/>
            </a:xfrm>
          </p:grpSpPr>
          <p:sp>
            <p:nvSpPr>
              <p:cNvPr id="307" name="椭圆 30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 name="图片 30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289" name="组合 288"/>
            <p:cNvGrpSpPr/>
            <p:nvPr/>
          </p:nvGrpSpPr>
          <p:grpSpPr>
            <a:xfrm rot="19756194">
              <a:off x="1922078" y="1474933"/>
              <a:ext cx="653202" cy="793569"/>
              <a:chOff x="2213446" y="1768419"/>
              <a:chExt cx="732066" cy="900000"/>
            </a:xfrm>
          </p:grpSpPr>
          <p:pic>
            <p:nvPicPr>
              <p:cNvPr id="305" name="图片 30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306" name="椭圆 30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0" name="直接连接符 289"/>
            <p:cNvCxnSpPr>
              <a:stCxn id="317"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直接连接符 290"/>
            <p:cNvCxnSpPr>
              <a:stCxn id="306"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直接连接符 291"/>
            <p:cNvCxnSpPr>
              <a:stCxn id="323"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3" name="直接连接符 292"/>
            <p:cNvCxnSpPr>
              <a:stCxn id="330"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接连接符 293"/>
            <p:cNvCxnSpPr>
              <a:stCxn id="334"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315"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直接连接符 295"/>
            <p:cNvCxnSpPr>
              <a:stCxn id="307"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直接连接符 296"/>
            <p:cNvCxnSpPr>
              <a:stCxn id="328"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326"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直接连接符 298"/>
            <p:cNvCxnSpPr>
              <a:stCxn id="319"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0" name="直接连接符 299"/>
            <p:cNvCxnSpPr>
              <a:stCxn id="311"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321"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直接连接符 301"/>
            <p:cNvCxnSpPr>
              <a:stCxn id="332"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直接连接符 302"/>
            <p:cNvCxnSpPr>
              <a:stCxn id="309"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313"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68" name="矩形 267"/>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矩形 272"/>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文本框 335"/>
          <p:cNvSpPr txBox="1"/>
          <p:nvPr/>
        </p:nvSpPr>
        <p:spPr>
          <a:xfrm>
            <a:off x="2151737" y="331131"/>
            <a:ext cx="2214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实例分析</a:t>
            </a:r>
          </a:p>
        </p:txBody>
      </p:sp>
      <p:grpSp>
        <p:nvGrpSpPr>
          <p:cNvPr id="98" name="组合 97"/>
          <p:cNvGrpSpPr/>
          <p:nvPr/>
        </p:nvGrpSpPr>
        <p:grpSpPr>
          <a:xfrm>
            <a:off x="655309" y="1032131"/>
            <a:ext cx="10477147" cy="66943"/>
            <a:chOff x="655309" y="1032131"/>
            <a:chExt cx="10477147" cy="66943"/>
          </a:xfrm>
        </p:grpSpPr>
        <p:sp>
          <p:nvSpPr>
            <p:cNvPr id="99" name="矩形 98"/>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010285" y="5741670"/>
            <a:ext cx="4043045" cy="3848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Websense Enteprise过滤系统示意图</a:t>
            </a:r>
          </a:p>
        </p:txBody>
      </p:sp>
      <p:graphicFrame>
        <p:nvGraphicFramePr>
          <p:cNvPr id="2" name="对象 -2147482447"/>
          <p:cNvGraphicFramePr/>
          <p:nvPr/>
        </p:nvGraphicFramePr>
        <p:xfrm>
          <a:off x="538480" y="1216025"/>
          <a:ext cx="5441950" cy="4425950"/>
        </p:xfrm>
        <a:graphic>
          <a:graphicData uri="http://schemas.openxmlformats.org/presentationml/2006/ole">
            <mc:AlternateContent xmlns:mc="http://schemas.openxmlformats.org/markup-compatibility/2006">
              <mc:Choice xmlns:v="urn:schemas-microsoft-com:vml" Requires="v">
                <p:oleObj spid="_x0000_s6155" r:id="rId19" imgW="6972300" imgH="6896100" progId="Visio.Drawing.11">
                  <p:embed/>
                </p:oleObj>
              </mc:Choice>
              <mc:Fallback>
                <p:oleObj r:id="rId19" imgW="6972300" imgH="6896100" progId="Visio.Drawing.11">
                  <p:embed/>
                  <p:pic>
                    <p:nvPicPr>
                      <p:cNvPr id="0" name="图片 3075"/>
                      <p:cNvPicPr/>
                      <p:nvPr/>
                    </p:nvPicPr>
                    <p:blipFill>
                      <a:blip r:embed="rId20"/>
                      <a:stretch>
                        <a:fillRect/>
                      </a:stretch>
                    </p:blipFill>
                    <p:spPr>
                      <a:xfrm>
                        <a:off x="538480" y="1216025"/>
                        <a:ext cx="5441950" cy="4425950"/>
                      </a:xfrm>
                      <a:prstGeom prst="rect">
                        <a:avLst/>
                      </a:prstGeom>
                      <a:noFill/>
                      <a:ln w="38100">
                        <a:noFill/>
                        <a:miter/>
                      </a:ln>
                    </p:spPr>
                  </p:pic>
                </p:oleObj>
              </mc:Fallback>
            </mc:AlternateContent>
          </a:graphicData>
        </a:graphic>
      </p:graphicFrame>
      <p:sp>
        <p:nvSpPr>
          <p:cNvPr id="4" name="Freeform 7"/>
          <p:cNvSpPr>
            <a:spLocks noChangeArrowheads="1"/>
          </p:cNvSpPr>
          <p:nvPr/>
        </p:nvSpPr>
        <p:spPr bwMode="auto">
          <a:xfrm>
            <a:off x="6365240" y="175355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rgbClr val="0070C0"/>
          </a:solidFill>
          <a:ln>
            <a:noFill/>
          </a:ln>
        </p:spPr>
        <p:txBody>
          <a:bodyPr/>
          <a:lstStyle/>
          <a:p>
            <a:endParaRPr lang="zh-CN" altLang="en-US">
              <a:solidFill>
                <a:schemeClr val="accent1"/>
              </a:solidFill>
            </a:endParaRPr>
          </a:p>
        </p:txBody>
      </p:sp>
      <p:sp>
        <p:nvSpPr>
          <p:cNvPr id="5" name="Freeform 7"/>
          <p:cNvSpPr>
            <a:spLocks noChangeArrowheads="1"/>
          </p:cNvSpPr>
          <p:nvPr/>
        </p:nvSpPr>
        <p:spPr bwMode="auto">
          <a:xfrm>
            <a:off x="6365240" y="422243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rgbClr val="0070C0"/>
          </a:solidFill>
          <a:ln>
            <a:noFill/>
          </a:ln>
        </p:spPr>
        <p:txBody>
          <a:bodyPr/>
          <a:lstStyle/>
          <a:p>
            <a:endParaRPr lang="zh-CN" altLang="en-US">
              <a:solidFill>
                <a:schemeClr val="accent1"/>
              </a:solidFill>
            </a:endParaRPr>
          </a:p>
        </p:txBody>
      </p:sp>
      <p:sp>
        <p:nvSpPr>
          <p:cNvPr id="13" name="文本框 12"/>
          <p:cNvSpPr txBox="1"/>
          <p:nvPr/>
        </p:nvSpPr>
        <p:spPr>
          <a:xfrm>
            <a:off x="7289165" y="1699260"/>
            <a:ext cx="4043045" cy="48323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400" dirty="0">
                <a:solidFill>
                  <a:schemeClr val="tx1"/>
                </a:solidFill>
                <a:latin typeface="微软雅黑" panose="020B0503020204020204" pitchFamily="34" charset="-122"/>
                <a:ea typeface="微软雅黑" panose="020B0503020204020204" pitchFamily="34" charset="-122"/>
              </a:rPr>
              <a:t>Websense主数据库</a:t>
            </a:r>
          </a:p>
        </p:txBody>
      </p:sp>
      <p:sp>
        <p:nvSpPr>
          <p:cNvPr id="15" name="文本框 14"/>
          <p:cNvSpPr txBox="1"/>
          <p:nvPr/>
        </p:nvSpPr>
        <p:spPr>
          <a:xfrm>
            <a:off x="7132955" y="2332990"/>
            <a:ext cx="4689475" cy="148209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将收集的网页分级，分级结果保存在Websense的分级数据库中，Enterprise应用程序每天都会自动从分级数据库中下载最新的内容，更新主数据库的记录，专门工具定期回访网页，对网页重新分级</a:t>
            </a:r>
          </a:p>
        </p:txBody>
      </p:sp>
      <p:sp>
        <p:nvSpPr>
          <p:cNvPr id="18" name="文本框 17"/>
          <p:cNvSpPr txBox="1"/>
          <p:nvPr/>
        </p:nvSpPr>
        <p:spPr>
          <a:xfrm>
            <a:off x="7197090" y="4168140"/>
            <a:ext cx="4561205" cy="483235"/>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2400" dirty="0">
                <a:solidFill>
                  <a:schemeClr val="tx1"/>
                </a:solidFill>
                <a:latin typeface="微软雅黑" panose="020B0503020204020204" pitchFamily="34" charset="-122"/>
                <a:ea typeface="微软雅黑" panose="020B0503020204020204" pitchFamily="34" charset="-122"/>
              </a:rPr>
              <a:t>Websense Enterprise应用程序</a:t>
            </a:r>
          </a:p>
        </p:txBody>
      </p:sp>
      <p:sp>
        <p:nvSpPr>
          <p:cNvPr id="19" name="文本框 18"/>
          <p:cNvSpPr txBox="1"/>
          <p:nvPr/>
        </p:nvSpPr>
        <p:spPr>
          <a:xfrm>
            <a:off x="7132955" y="4862830"/>
            <a:ext cx="4689475" cy="1756410"/>
          </a:xfrm>
          <a:prstGeom prst="rect">
            <a:avLst/>
          </a:prstGeom>
          <a:noFill/>
        </p:spPr>
        <p:txBody>
          <a:bodyPr wrap="squar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为每一类目分别设置：</a:t>
            </a:r>
          </a:p>
          <a:p>
            <a:pPr marL="285750" indent="-285750">
              <a:buFont typeface="Arial" panose="020B0604020202020204" pitchFamily="34" charset="0"/>
              <a:buChar char="•"/>
            </a:pPr>
            <a:r>
              <a:rPr lang="zh-CN" altLang="en-US" sz="1800" dirty="0">
                <a:solidFill>
                  <a:schemeClr val="tx1"/>
                </a:solidFill>
                <a:latin typeface="微软雅黑" panose="020B0503020204020204" pitchFamily="34" charset="-122"/>
                <a:ea typeface="微软雅黑" panose="020B0503020204020204" pitchFamily="34" charset="-122"/>
              </a:rPr>
              <a:t>时基限额</a:t>
            </a:r>
          </a:p>
          <a:p>
            <a:pPr marL="285750" indent="-285750">
              <a:buFont typeface="Arial" panose="020B0604020202020204" pitchFamily="34" charset="0"/>
              <a:buChar char="•"/>
            </a:pPr>
            <a:r>
              <a:rPr lang="zh-CN" altLang="en-US" sz="1800" dirty="0">
                <a:solidFill>
                  <a:schemeClr val="tx1"/>
                </a:solidFill>
                <a:latin typeface="微软雅黑" panose="020B0503020204020204" pitchFamily="34" charset="-122"/>
                <a:ea typeface="微软雅黑" panose="020B0503020204020204" pitchFamily="34" charset="-122"/>
              </a:rPr>
              <a:t>继续，延迟</a:t>
            </a:r>
          </a:p>
          <a:p>
            <a:pPr marL="285750" indent="-285750">
              <a:buFont typeface="Arial" panose="020B0604020202020204" pitchFamily="34" charset="0"/>
              <a:buChar char="•"/>
            </a:pPr>
            <a:r>
              <a:rPr lang="zh-CN" altLang="en-US" sz="1800" dirty="0">
                <a:solidFill>
                  <a:schemeClr val="tx1"/>
                </a:solidFill>
                <a:latin typeface="微软雅黑" panose="020B0503020204020204" pitchFamily="34" charset="-122"/>
                <a:ea typeface="微软雅黑" panose="020B0503020204020204" pitchFamily="34" charset="-122"/>
              </a:rPr>
              <a:t>设定时段</a:t>
            </a:r>
          </a:p>
          <a:p>
            <a:pPr marL="285750" indent="-285750">
              <a:buFont typeface="Wingdings" panose="05000000000000000000" charset="0"/>
              <a:buChar char="u"/>
            </a:pPr>
            <a:endParaRPr lang="zh-CN" altLang="en-US" sz="1800" dirty="0">
              <a:solidFill>
                <a:schemeClr val="tx1"/>
              </a:solidFill>
              <a:latin typeface="微软雅黑" panose="020B0503020204020204" pitchFamily="34" charset="-122"/>
              <a:ea typeface="微软雅黑" panose="020B0503020204020204" pitchFamily="34" charset="-122"/>
            </a:endParaRPr>
          </a:p>
          <a:p>
            <a:endParaRPr lang="zh-CN" altLang="en-US" sz="18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4964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492885" y="2583180"/>
            <a:ext cx="9283065" cy="1310640"/>
          </a:xfrm>
          <a:prstGeom prst="rect">
            <a:avLst/>
          </a:prstGeom>
          <a:noFill/>
          <a:ln w="9525">
            <a:noFill/>
            <a:miter lim="800000"/>
          </a:ln>
        </p:spPr>
        <p:txBody>
          <a:bodyPr/>
          <a:lstStyle/>
          <a:p>
            <a:r>
              <a:rPr lang="en-US" alt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4.4</a:t>
            </a:r>
            <a:r>
              <a:rPr lang="zh-CN" altLang="en-US"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网络信息内容过滤模型</a:t>
            </a:r>
            <a:endParaRPr lang="en-US" altLang="zh-CN"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p:nvPr/>
        </p:nvSpPr>
        <p:spPr bwMode="auto">
          <a:xfrm flipH="1" flipV="1">
            <a:off x="10511242" y="600668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AutoShape 8" descr="“服务器 成本”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103" name="组合 102"/>
          <p:cNvGrpSpPr/>
          <p:nvPr/>
        </p:nvGrpSpPr>
        <p:grpSpPr>
          <a:xfrm>
            <a:off x="609116" y="261257"/>
            <a:ext cx="1214822" cy="760080"/>
            <a:chOff x="1922078" y="0"/>
            <a:chExt cx="8347844" cy="3447438"/>
          </a:xfrm>
        </p:grpSpPr>
        <p:grpSp>
          <p:nvGrpSpPr>
            <p:cNvPr id="104" name="组合 103"/>
            <p:cNvGrpSpPr/>
            <p:nvPr/>
          </p:nvGrpSpPr>
          <p:grpSpPr>
            <a:xfrm rot="20997101">
              <a:off x="5080902" y="0"/>
              <a:ext cx="659781" cy="793569"/>
              <a:chOff x="9397113" y="1572484"/>
              <a:chExt cx="739439" cy="900000"/>
            </a:xfrm>
          </p:grpSpPr>
          <p:pic>
            <p:nvPicPr>
              <p:cNvPr id="162" name="图片 161"/>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63" name="椭圆 162"/>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2455872">
              <a:off x="9009447" y="1071465"/>
              <a:ext cx="659781" cy="793569"/>
              <a:chOff x="8752405" y="680495"/>
              <a:chExt cx="739439" cy="900000"/>
            </a:xfrm>
          </p:grpSpPr>
          <p:pic>
            <p:nvPicPr>
              <p:cNvPr id="160" name="图片 159"/>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61" name="椭圆 160"/>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20539373">
              <a:off x="4239050" y="1051458"/>
              <a:ext cx="642436" cy="793569"/>
              <a:chOff x="7798300" y="2128176"/>
              <a:chExt cx="720000" cy="900000"/>
            </a:xfrm>
          </p:grpSpPr>
          <p:pic>
            <p:nvPicPr>
              <p:cNvPr id="158" name="图片 157"/>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59" name="椭圆 158"/>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rot="622440">
              <a:off x="6257266" y="1278812"/>
              <a:ext cx="643355" cy="793569"/>
              <a:chOff x="5457544" y="2382484"/>
              <a:chExt cx="721030" cy="900000"/>
            </a:xfrm>
          </p:grpSpPr>
          <p:pic>
            <p:nvPicPr>
              <p:cNvPr id="156" name="图片 1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57" name="椭圆 15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rot="713899">
              <a:off x="6982111" y="246490"/>
              <a:ext cx="642436" cy="811512"/>
              <a:chOff x="2594245" y="3143107"/>
              <a:chExt cx="720000" cy="920349"/>
            </a:xfrm>
          </p:grpSpPr>
          <p:pic>
            <p:nvPicPr>
              <p:cNvPr id="154" name="图片 153"/>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55" name="椭圆 154"/>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rot="20351331">
              <a:off x="2986611" y="357756"/>
              <a:ext cx="642436" cy="793569"/>
              <a:chOff x="3277182" y="773323"/>
              <a:chExt cx="720000" cy="900000"/>
            </a:xfrm>
          </p:grpSpPr>
          <p:sp>
            <p:nvSpPr>
              <p:cNvPr id="152" name="椭圆 151"/>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图片 1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110" name="组合 109"/>
            <p:cNvGrpSpPr/>
            <p:nvPr/>
          </p:nvGrpSpPr>
          <p:grpSpPr>
            <a:xfrm rot="1912890">
              <a:off x="7930945" y="1382649"/>
              <a:ext cx="648427" cy="793569"/>
              <a:chOff x="5384758" y="1250900"/>
              <a:chExt cx="726714" cy="900000"/>
            </a:xfrm>
          </p:grpSpPr>
          <p:sp>
            <p:nvSpPr>
              <p:cNvPr id="150" name="椭圆 149"/>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 1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111" name="组合 110"/>
            <p:cNvGrpSpPr/>
            <p:nvPr/>
          </p:nvGrpSpPr>
          <p:grpSpPr>
            <a:xfrm rot="1354213">
              <a:off x="7092076" y="1228721"/>
              <a:ext cx="642436" cy="793569"/>
              <a:chOff x="3639753" y="2488176"/>
              <a:chExt cx="720000" cy="900000"/>
            </a:xfrm>
          </p:grpSpPr>
          <p:sp>
            <p:nvSpPr>
              <p:cNvPr id="148" name="椭圆 147"/>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9" name="图片 1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112" name="组合 111"/>
            <p:cNvGrpSpPr/>
            <p:nvPr/>
          </p:nvGrpSpPr>
          <p:grpSpPr>
            <a:xfrm rot="19874646">
              <a:off x="3552291" y="1752953"/>
              <a:ext cx="647730" cy="793569"/>
              <a:chOff x="4707387" y="271511"/>
              <a:chExt cx="725933" cy="900000"/>
            </a:xfrm>
          </p:grpSpPr>
          <p:sp>
            <p:nvSpPr>
              <p:cNvPr id="146" name="椭圆 145"/>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图片 1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113" name="组合 112"/>
            <p:cNvGrpSpPr/>
            <p:nvPr/>
          </p:nvGrpSpPr>
          <p:grpSpPr>
            <a:xfrm>
              <a:off x="5902457" y="519563"/>
              <a:ext cx="647456" cy="793569"/>
              <a:chOff x="4355614" y="1671769"/>
              <a:chExt cx="725626" cy="900000"/>
            </a:xfrm>
          </p:grpSpPr>
          <p:sp>
            <p:nvSpPr>
              <p:cNvPr id="144" name="椭圆 143"/>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5" name="图片 14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114" name="组合 113"/>
            <p:cNvGrpSpPr/>
            <p:nvPr/>
          </p:nvGrpSpPr>
          <p:grpSpPr>
            <a:xfrm rot="3261331">
              <a:off x="8178834" y="2216888"/>
              <a:ext cx="645495" cy="803045"/>
              <a:chOff x="6534782" y="2204846"/>
              <a:chExt cx="732066" cy="900000"/>
            </a:xfrm>
          </p:grpSpPr>
          <p:sp>
            <p:nvSpPr>
              <p:cNvPr id="142" name="椭圆 141"/>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115" name="组合 114"/>
            <p:cNvGrpSpPr/>
            <p:nvPr/>
          </p:nvGrpSpPr>
          <p:grpSpPr>
            <a:xfrm rot="1881527">
              <a:off x="8180043" y="493339"/>
              <a:ext cx="646830" cy="793569"/>
              <a:chOff x="5993772" y="258109"/>
              <a:chExt cx="724925" cy="900000"/>
            </a:xfrm>
          </p:grpSpPr>
          <p:sp>
            <p:nvSpPr>
              <p:cNvPr id="140" name="椭圆 139"/>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116" name="组合 115"/>
            <p:cNvGrpSpPr/>
            <p:nvPr/>
          </p:nvGrpSpPr>
          <p:grpSpPr>
            <a:xfrm rot="3066563">
              <a:off x="9550518" y="2274810"/>
              <a:ext cx="635764" cy="803045"/>
              <a:chOff x="8806213" y="2910111"/>
              <a:chExt cx="721030" cy="900000"/>
            </a:xfrm>
          </p:grpSpPr>
          <p:sp>
            <p:nvSpPr>
              <p:cNvPr id="138" name="椭圆 137"/>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117" name="组合 116"/>
            <p:cNvGrpSpPr/>
            <p:nvPr/>
          </p:nvGrpSpPr>
          <p:grpSpPr>
            <a:xfrm rot="20849518">
              <a:off x="5023848" y="1251597"/>
              <a:ext cx="644890" cy="793569"/>
              <a:chOff x="7330781" y="818297"/>
              <a:chExt cx="722751" cy="900000"/>
            </a:xfrm>
          </p:grpSpPr>
          <p:sp>
            <p:nvSpPr>
              <p:cNvPr id="136" name="椭圆 135"/>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7" name="图片 13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18" name="组合 117"/>
            <p:cNvGrpSpPr/>
            <p:nvPr/>
          </p:nvGrpSpPr>
          <p:grpSpPr>
            <a:xfrm rot="19756194">
              <a:off x="1922078" y="1474933"/>
              <a:ext cx="653202" cy="793569"/>
              <a:chOff x="2213446" y="1768419"/>
              <a:chExt cx="732066" cy="900000"/>
            </a:xfrm>
          </p:grpSpPr>
          <p:pic>
            <p:nvPicPr>
              <p:cNvPr id="134" name="图片 13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35" name="椭圆 134"/>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9" name="直接连接符 118"/>
            <p:cNvCxnSpPr>
              <a:stCxn id="146"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35"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52"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59"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63"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44"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36"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57"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55"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148"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40"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50"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61"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8"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a:stCxn id="142"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文本框 335"/>
          <p:cNvSpPr txBox="1"/>
          <p:nvPr/>
        </p:nvSpPr>
        <p:spPr>
          <a:xfrm>
            <a:off x="2151737" y="269536"/>
            <a:ext cx="5262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a:t>网络信息内容过滤模型</a:t>
            </a:r>
          </a:p>
        </p:txBody>
      </p:sp>
      <p:grpSp>
        <p:nvGrpSpPr>
          <p:cNvPr id="172" name="组合 171"/>
          <p:cNvGrpSpPr/>
          <p:nvPr/>
        </p:nvGrpSpPr>
        <p:grpSpPr>
          <a:xfrm>
            <a:off x="655309" y="1032131"/>
            <a:ext cx="10477147" cy="66943"/>
            <a:chOff x="655309" y="1032131"/>
            <a:chExt cx="10477147" cy="66943"/>
          </a:xfrm>
        </p:grpSpPr>
        <p:sp>
          <p:nvSpPr>
            <p:cNvPr id="173" name="矩形 172"/>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 Placeholder 9"/>
          <p:cNvSpPr txBox="1"/>
          <p:nvPr/>
        </p:nvSpPr>
        <p:spPr>
          <a:xfrm>
            <a:off x="5205730" y="1537970"/>
            <a:ext cx="1863725" cy="5359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rgbClr val="00B0F0"/>
                </a:solidFill>
                <a:latin typeface="微软雅黑" panose="020B0503020204020204" pitchFamily="34" charset="-122"/>
                <a:ea typeface="微软雅黑" panose="020B0503020204020204" pitchFamily="34" charset="-122"/>
              </a:rPr>
              <a:t>布尔模型</a:t>
            </a:r>
          </a:p>
        </p:txBody>
      </p:sp>
      <p:sp>
        <p:nvSpPr>
          <p:cNvPr id="8" name="平行四边形 7"/>
          <p:cNvSpPr/>
          <p:nvPr/>
        </p:nvSpPr>
        <p:spPr>
          <a:xfrm rot="20362696" flipV="1">
            <a:off x="5191125" y="2779395"/>
            <a:ext cx="2489835" cy="1258570"/>
          </a:xfrm>
          <a:prstGeom prst="parallelogram">
            <a:avLst>
              <a:gd name="adj" fmla="val 689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4528185" y="3867785"/>
            <a:ext cx="2205355" cy="1268095"/>
          </a:xfrm>
          <a:prstGeom prst="parallelogram">
            <a:avLst>
              <a:gd name="adj" fmla="val 6895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6216650" y="3873500"/>
            <a:ext cx="1950720" cy="1539240"/>
          </a:xfrm>
          <a:prstGeom prst="parallelogram">
            <a:avLst>
              <a:gd name="adj" fmla="val 3832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6264990" y="2570242"/>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069138" y="5132229"/>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4803855" y="4854734"/>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5970270" y="2073593"/>
            <a:ext cx="589360" cy="589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4310619" y="5178108"/>
            <a:ext cx="589359" cy="58816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7823439" y="5362496"/>
            <a:ext cx="589359" cy="58935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TextBox 35"/>
          <p:cNvSpPr txBox="1">
            <a:spLocks noChangeArrowheads="1"/>
          </p:cNvSpPr>
          <p:nvPr/>
        </p:nvSpPr>
        <p:spPr bwMode="auto">
          <a:xfrm>
            <a:off x="1855709" y="1337787"/>
            <a:ext cx="2715815" cy="12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spcBef>
                <a:spcPct val="0"/>
              </a:spcBef>
            </a:pPr>
            <a:r>
              <a:rPr lang="zh-CN" altLang="en-US" dirty="0">
                <a:solidFill>
                  <a:srgbClr val="00B0F0"/>
                </a:solidFill>
                <a:latin typeface="微软雅黑" panose="020B0503020204020204" pitchFamily="34" charset="-122"/>
                <a:ea typeface="微软雅黑" panose="020B0503020204020204" pitchFamily="34" charset="-122"/>
              </a:rPr>
              <a:t>优点</a:t>
            </a:r>
          </a:p>
          <a:p>
            <a:pPr algn="r">
              <a:spcBef>
                <a:spcPct val="0"/>
              </a:spcBef>
            </a:pPr>
            <a:r>
              <a:rPr lang="zh-CN" altLang="en-US" dirty="0">
                <a:solidFill>
                  <a:srgbClr val="00B0F0"/>
                </a:solidFill>
                <a:latin typeface="微软雅黑" panose="020B0503020204020204" pitchFamily="34" charset="-122"/>
                <a:ea typeface="微软雅黑" panose="020B0503020204020204" pitchFamily="34" charset="-122"/>
              </a:rPr>
              <a:t>实现简单</a:t>
            </a:r>
          </a:p>
          <a:p>
            <a:pPr algn="r">
              <a:spcBef>
                <a:spcPct val="0"/>
              </a:spcBef>
            </a:pPr>
            <a:r>
              <a:rPr lang="zh-CN" altLang="en-US" dirty="0">
                <a:solidFill>
                  <a:srgbClr val="00B0F0"/>
                </a:solidFill>
                <a:latin typeface="微软雅黑" panose="020B0503020204020204" pitchFamily="34" charset="-122"/>
                <a:ea typeface="微软雅黑" panose="020B0503020204020204" pitchFamily="34" charset="-122"/>
              </a:rPr>
              <a:t>检索速度快</a:t>
            </a:r>
          </a:p>
          <a:p>
            <a:pPr algn="r">
              <a:spcBef>
                <a:spcPct val="0"/>
              </a:spcBef>
            </a:pPr>
            <a:r>
              <a:rPr lang="zh-CN" altLang="en-US" dirty="0">
                <a:solidFill>
                  <a:srgbClr val="00B0F0"/>
                </a:solidFill>
                <a:latin typeface="微软雅黑" panose="020B0503020204020204" pitchFamily="34" charset="-122"/>
                <a:ea typeface="微软雅黑" panose="020B0503020204020204" pitchFamily="34" charset="-122"/>
              </a:rPr>
              <a:t>易于理解</a:t>
            </a:r>
          </a:p>
        </p:txBody>
      </p:sp>
      <p:sp>
        <p:nvSpPr>
          <p:cNvPr id="19" name="文本框 18"/>
          <p:cNvSpPr txBox="1">
            <a:spLocks noChangeArrowheads="1"/>
          </p:cNvSpPr>
          <p:nvPr/>
        </p:nvSpPr>
        <p:spPr bwMode="auto">
          <a:xfrm>
            <a:off x="7792720" y="6006465"/>
            <a:ext cx="2934335"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rgbClr val="0070C0"/>
                </a:solidFill>
                <a:latin typeface="微软雅黑" panose="020B0503020204020204" pitchFamily="34" charset="-122"/>
                <a:ea typeface="微软雅黑" panose="020B0503020204020204" pitchFamily="34" charset="-122"/>
              </a:rPr>
              <a:t>神经网络模型</a:t>
            </a:r>
          </a:p>
        </p:txBody>
      </p:sp>
      <p:sp>
        <p:nvSpPr>
          <p:cNvPr id="20" name="TextBox 35"/>
          <p:cNvSpPr txBox="1">
            <a:spLocks noChangeArrowheads="1"/>
          </p:cNvSpPr>
          <p:nvPr/>
        </p:nvSpPr>
        <p:spPr bwMode="auto">
          <a:xfrm>
            <a:off x="8662670" y="3921125"/>
            <a:ext cx="3231515" cy="175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模拟人脑对信息的处理方式，在其内部存储可行模式的整个集合，这些模式可被外部暗示唤起，即使“外部”提供的资料不足，也可以在其内部进行构造。</a:t>
            </a:r>
          </a:p>
        </p:txBody>
      </p:sp>
      <p:sp>
        <p:nvSpPr>
          <p:cNvPr id="21" name="文本框 20"/>
          <p:cNvSpPr txBox="1">
            <a:spLocks noChangeArrowheads="1"/>
          </p:cNvSpPr>
          <p:nvPr/>
        </p:nvSpPr>
        <p:spPr bwMode="auto">
          <a:xfrm>
            <a:off x="2809875" y="5951855"/>
            <a:ext cx="233553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rgbClr val="92D050"/>
                </a:solidFill>
                <a:latin typeface="微软雅黑" panose="020B0503020204020204" pitchFamily="34" charset="-122"/>
                <a:ea typeface="微软雅黑" panose="020B0503020204020204" pitchFamily="34" charset="-122"/>
              </a:rPr>
              <a:t>向量空间模型</a:t>
            </a:r>
          </a:p>
        </p:txBody>
      </p:sp>
      <p:sp>
        <p:nvSpPr>
          <p:cNvPr id="22" name="TextBox 35"/>
          <p:cNvSpPr txBox="1">
            <a:spLocks noChangeArrowheads="1"/>
          </p:cNvSpPr>
          <p:nvPr/>
        </p:nvSpPr>
        <p:spPr bwMode="auto">
          <a:xfrm>
            <a:off x="189230" y="4264660"/>
            <a:ext cx="4154805" cy="12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dirty="0">
                <a:solidFill>
                  <a:srgbClr val="92D050"/>
                </a:solidFill>
                <a:latin typeface="微软雅黑" panose="020B0503020204020204" pitchFamily="34" charset="-122"/>
                <a:ea typeface="微软雅黑" panose="020B0503020204020204" pitchFamily="34" charset="-122"/>
                <a:sym typeface="方正兰亭黑_GBK" panose="02000000000000000000" pitchFamily="2" charset="-122"/>
              </a:rPr>
              <a:t>给出原始信息的向量表示</a:t>
            </a:r>
          </a:p>
          <a:p>
            <a:pPr>
              <a:spcBef>
                <a:spcPct val="0"/>
              </a:spcBef>
            </a:pPr>
            <a:r>
              <a:rPr lang="zh-CN" altLang="en-US" dirty="0">
                <a:solidFill>
                  <a:srgbClr val="92D050"/>
                </a:solidFill>
                <a:latin typeface="微软雅黑" panose="020B0503020204020204" pitchFamily="34" charset="-122"/>
                <a:ea typeface="微软雅黑" panose="020B0503020204020204" pitchFamily="34" charset="-122"/>
                <a:sym typeface="方正兰亭黑_GBK" panose="02000000000000000000" pitchFamily="2" charset="-122"/>
              </a:rPr>
              <a:t>给出用户模板的向量表示</a:t>
            </a:r>
          </a:p>
          <a:p>
            <a:pPr>
              <a:spcBef>
                <a:spcPct val="0"/>
              </a:spcBef>
            </a:pPr>
            <a:r>
              <a:rPr lang="zh-CN" altLang="en-US" dirty="0">
                <a:solidFill>
                  <a:srgbClr val="92D050"/>
                </a:solidFill>
                <a:latin typeface="微软雅黑" panose="020B0503020204020204" pitchFamily="34" charset="-122"/>
                <a:ea typeface="微软雅黑" panose="020B0503020204020204" pitchFamily="34" charset="-122"/>
                <a:sym typeface="方正兰亭黑_GBK" panose="02000000000000000000" pitchFamily="2" charset="-122"/>
              </a:rPr>
              <a:t>计算原始信息和用户模板之间的相似度</a:t>
            </a:r>
          </a:p>
          <a:p>
            <a:pPr>
              <a:spcBef>
                <a:spcPct val="0"/>
              </a:spcBef>
            </a:pPr>
            <a:r>
              <a:rPr lang="zh-CN" altLang="en-US" dirty="0">
                <a:solidFill>
                  <a:srgbClr val="92D050"/>
                </a:solidFill>
                <a:latin typeface="微软雅黑" panose="020B0503020204020204" pitchFamily="34" charset="-122"/>
                <a:ea typeface="微软雅黑" panose="020B0503020204020204" pitchFamily="34" charset="-122"/>
                <a:sym typeface="方正兰亭黑_GBK" panose="02000000000000000000" pitchFamily="2" charset="-122"/>
              </a:rPr>
              <a:t>将条件信息提供给用户，获得反馈</a:t>
            </a:r>
          </a:p>
        </p:txBody>
      </p:sp>
      <p:sp>
        <p:nvSpPr>
          <p:cNvPr id="23" name="文本框 22"/>
          <p:cNvSpPr txBox="1">
            <a:spLocks noChangeArrowheads="1"/>
          </p:cNvSpPr>
          <p:nvPr/>
        </p:nvSpPr>
        <p:spPr bwMode="auto">
          <a:xfrm>
            <a:off x="6003858" y="218358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7856590" y="547250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4344245" y="528752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3" name="TextBox 35"/>
          <p:cNvSpPr txBox="1">
            <a:spLocks noChangeArrowheads="1"/>
          </p:cNvSpPr>
          <p:nvPr/>
        </p:nvSpPr>
        <p:spPr bwMode="auto">
          <a:xfrm>
            <a:off x="7856855" y="1337945"/>
            <a:ext cx="4290060" cy="12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dirty="0">
                <a:solidFill>
                  <a:srgbClr val="00B0F0"/>
                </a:solidFill>
                <a:latin typeface="微软雅黑" panose="020B0503020204020204" pitchFamily="34" charset="-122"/>
                <a:ea typeface="微软雅黑" panose="020B0503020204020204" pitchFamily="34" charset="-122"/>
              </a:rPr>
              <a:t>不足</a:t>
            </a:r>
          </a:p>
          <a:p>
            <a:pPr>
              <a:spcBef>
                <a:spcPct val="0"/>
              </a:spcBef>
            </a:pPr>
            <a:r>
              <a:rPr lang="zh-CN" altLang="en-US" dirty="0">
                <a:solidFill>
                  <a:srgbClr val="00B0F0"/>
                </a:solidFill>
                <a:latin typeface="微软雅黑" panose="020B0503020204020204" pitchFamily="34" charset="-122"/>
                <a:ea typeface="微软雅黑" panose="020B0503020204020204" pitchFamily="34" charset="-122"/>
              </a:rPr>
              <a:t>原始信息表示不精确</a:t>
            </a:r>
          </a:p>
          <a:p>
            <a:pPr>
              <a:spcBef>
                <a:spcPct val="0"/>
              </a:spcBef>
            </a:pPr>
            <a:r>
              <a:rPr lang="zh-CN" altLang="en-US" dirty="0">
                <a:solidFill>
                  <a:srgbClr val="00B0F0"/>
                </a:solidFill>
                <a:latin typeface="微软雅黑" panose="020B0503020204020204" pitchFamily="34" charset="-122"/>
                <a:ea typeface="微软雅黑" panose="020B0503020204020204" pitchFamily="34" charset="-122"/>
              </a:rPr>
              <a:t>匹配规则过于严格，容易造成漏检</a:t>
            </a:r>
          </a:p>
          <a:p>
            <a:pPr>
              <a:spcBef>
                <a:spcPct val="0"/>
              </a:spcBef>
            </a:pPr>
            <a:r>
              <a:rPr lang="zh-CN" altLang="en-US" dirty="0">
                <a:solidFill>
                  <a:srgbClr val="00B0F0"/>
                </a:solidFill>
                <a:latin typeface="微软雅黑" panose="020B0503020204020204" pitchFamily="34" charset="-122"/>
                <a:ea typeface="微软雅黑" panose="020B0503020204020204" pitchFamily="34" charset="-122"/>
              </a:rPr>
              <a:t>二值性导致系统无法准确提供信息</a:t>
            </a:r>
            <a:endParaRPr lang="zh-CN" altLang="en-US" sz="2000" dirty="0">
              <a:solidFill>
                <a:srgbClr val="00B0F0"/>
              </a:solidFill>
              <a:latin typeface="微软雅黑" panose="020B0503020204020204" pitchFamily="34" charset="-122"/>
              <a:ea typeface="微软雅黑" panose="020B0503020204020204" pitchFamily="34" charset="-122"/>
            </a:endParaRPr>
          </a:p>
        </p:txBody>
      </p:sp>
      <p:sp>
        <p:nvSpPr>
          <p:cNvPr id="4" name="左箭头 3"/>
          <p:cNvSpPr/>
          <p:nvPr/>
        </p:nvSpPr>
        <p:spPr>
          <a:xfrm>
            <a:off x="4803140" y="1639570"/>
            <a:ext cx="521335" cy="3124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箭头 4"/>
          <p:cNvSpPr/>
          <p:nvPr/>
        </p:nvSpPr>
        <p:spPr>
          <a:xfrm>
            <a:off x="7153910" y="1638935"/>
            <a:ext cx="473075" cy="292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7.85742E-7 -3.33333E-6 L -0.39495 -0.11018 " pathEditMode="relative" rAng="0" ptsTypes="AA">
                                      <p:cBhvr>
                                        <p:cTn id="8" dur="500" spd="-99900" fill="hold"/>
                                        <p:tgtEl>
                                          <p:spTgt spid="95"/>
                                        </p:tgtEl>
                                        <p:attrNameLst>
                                          <p:attrName>ppt_x</p:attrName>
                                          <p:attrName>ppt_y</p:attrName>
                                        </p:attrNameLst>
                                      </p:cBhvr>
                                      <p:rCtr x="-19748" y="-5509"/>
                                    </p:animMotion>
                                  </p:childTnLst>
                                </p:cTn>
                              </p:par>
                            </p:childTnLst>
                          </p:cTn>
                        </p:par>
                        <p:par>
                          <p:cTn id="9" fill="hold">
                            <p:stCondLst>
                              <p:cond delay="0"/>
                            </p:stCondLst>
                            <p:childTnLst>
                              <p:par>
                                <p:cTn id="10" presetID="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1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par>
                          <p:cTn id="80" fill="hold">
                            <p:stCondLst>
                              <p:cond delay="7000"/>
                            </p:stCondLst>
                            <p:childTnLst>
                              <p:par>
                                <p:cTn id="81" presetID="2" presetClass="entr" presetSubtype="2"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1+#ppt_w/2"/>
                                          </p:val>
                                        </p:tav>
                                        <p:tav tm="100000">
                                          <p:val>
                                            <p:strVal val="#ppt_x"/>
                                          </p:val>
                                        </p:tav>
                                      </p:tavLst>
                                    </p:anim>
                                    <p:anim calcmode="lin" valueType="num">
                                      <p:cBhvr additive="base">
                                        <p:cTn id="84" dur="500" fill="hold"/>
                                        <p:tgtEl>
                                          <p:spTgt spid="18"/>
                                        </p:tgtEl>
                                        <p:attrNameLst>
                                          <p:attrName>ppt_y</p:attrName>
                                        </p:attrNameLst>
                                      </p:cBhvr>
                                      <p:tavLst>
                                        <p:tav tm="0">
                                          <p:val>
                                            <p:strVal val="#ppt_y"/>
                                          </p:val>
                                        </p:tav>
                                        <p:tav tm="100000">
                                          <p:val>
                                            <p:strVal val="#ppt_y"/>
                                          </p:val>
                                        </p:tav>
                                      </p:tavLst>
                                    </p:anim>
                                  </p:childTnLst>
                                </p:cTn>
                              </p:par>
                            </p:childTnLst>
                          </p:cTn>
                        </p:par>
                        <p:par>
                          <p:cTn id="85" fill="hold">
                            <p:stCondLst>
                              <p:cond delay="7500"/>
                            </p:stCondLst>
                            <p:childTnLst>
                              <p:par>
                                <p:cTn id="86" presetID="2" presetClass="entr" presetSubtype="8"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0-#ppt_w/2"/>
                                          </p:val>
                                        </p:tav>
                                        <p:tav tm="100000">
                                          <p:val>
                                            <p:strVal val="#ppt_x"/>
                                          </p:val>
                                        </p:tav>
                                      </p:tavLst>
                                    </p:anim>
                                    <p:anim calcmode="lin" valueType="num">
                                      <p:cBhvr additive="base">
                                        <p:cTn id="89" dur="500" fill="hold"/>
                                        <p:tgtEl>
                                          <p:spTgt spid="22"/>
                                        </p:tgtEl>
                                        <p:attrNameLst>
                                          <p:attrName>ppt_y</p:attrName>
                                        </p:attrNameLst>
                                      </p:cBhvr>
                                      <p:tavLst>
                                        <p:tav tm="0">
                                          <p:val>
                                            <p:strVal val="#ppt_y"/>
                                          </p:val>
                                        </p:tav>
                                        <p:tav tm="100000">
                                          <p:val>
                                            <p:strVal val="#ppt_y"/>
                                          </p:val>
                                        </p:tav>
                                      </p:tavLst>
                                    </p:anim>
                                  </p:childTnLst>
                                </p:cTn>
                              </p:par>
                            </p:childTnLst>
                          </p:cTn>
                        </p:par>
                        <p:par>
                          <p:cTn id="90" fill="hold">
                            <p:stCondLst>
                              <p:cond delay="8000"/>
                            </p:stCondLst>
                            <p:childTnLst>
                              <p:par>
                                <p:cTn id="91" presetID="2" presetClass="entr" presetSubtype="2"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00" fill="hold"/>
                                        <p:tgtEl>
                                          <p:spTgt spid="20"/>
                                        </p:tgtEl>
                                        <p:attrNameLst>
                                          <p:attrName>ppt_x</p:attrName>
                                        </p:attrNameLst>
                                      </p:cBhvr>
                                      <p:tavLst>
                                        <p:tav tm="0">
                                          <p:val>
                                            <p:strVal val="1+#ppt_w/2"/>
                                          </p:val>
                                        </p:tav>
                                        <p:tav tm="100000">
                                          <p:val>
                                            <p:strVal val="#ppt_x"/>
                                          </p:val>
                                        </p:tav>
                                      </p:tavLst>
                                    </p:anim>
                                    <p:anim calcmode="lin" valueType="num">
                                      <p:cBhvr additive="base">
                                        <p:cTn id="94" dur="500" fill="hold"/>
                                        <p:tgtEl>
                                          <p:spTgt spid="20"/>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 presetClass="entr" presetSubtype="2" fill="hold" grpId="0" nodeType="afterEffect">
                                  <p:stCondLst>
                                    <p:cond delay="0"/>
                                  </p:stCondLst>
                                  <p:childTnLst>
                                    <p:set>
                                      <p:cBhvr>
                                        <p:cTn id="97" dur="1" fill="hold">
                                          <p:stCondLst>
                                            <p:cond delay="0"/>
                                          </p:stCondLst>
                                        </p:cTn>
                                        <p:tgtEl>
                                          <p:spTgt spid="3"/>
                                        </p:tgtEl>
                                        <p:attrNameLst>
                                          <p:attrName>style.visibility</p:attrName>
                                        </p:attrNameLst>
                                      </p:cBhvr>
                                      <p:to>
                                        <p:strVal val="visible"/>
                                      </p:to>
                                    </p:set>
                                    <p:anim calcmode="lin" valueType="num">
                                      <p:cBhvr additive="base">
                                        <p:cTn id="98" dur="500" fill="hold"/>
                                        <p:tgtEl>
                                          <p:spTgt spid="3"/>
                                        </p:tgtEl>
                                        <p:attrNameLst>
                                          <p:attrName>ppt_x</p:attrName>
                                        </p:attrNameLst>
                                      </p:cBhvr>
                                      <p:tavLst>
                                        <p:tav tm="0">
                                          <p:val>
                                            <p:strVal val="1+#ppt_w/2"/>
                                          </p:val>
                                        </p:tav>
                                        <p:tav tm="100000">
                                          <p:val>
                                            <p:strVal val="#ppt_x"/>
                                          </p:val>
                                        </p:tav>
                                      </p:tavLst>
                                    </p:anim>
                                    <p:anim calcmode="lin" valueType="num">
                                      <p:cBhvr additive="base">
                                        <p:cTn id="9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8" grpId="0" bldLvl="0" animBg="1"/>
      <p:bldP spid="9" grpId="0" bldLvl="0" animBg="1"/>
      <p:bldP spid="10" grpId="0" bldLvl="0" animBg="1"/>
      <p:bldP spid="14" grpId="0" bldLvl="0" animBg="1"/>
      <p:bldP spid="15" grpId="0" bldLvl="0" animBg="1"/>
      <p:bldP spid="16" grpId="0" bldLvl="0" animBg="1"/>
      <p:bldP spid="18" grpId="0"/>
      <p:bldP spid="19" grpId="0"/>
      <p:bldP spid="20" grpId="0"/>
      <p:bldP spid="21" grpId="0"/>
      <p:bldP spid="22" grpId="0"/>
      <p:bldP spid="23" grpId="0"/>
      <p:bldP spid="24" grpId="0"/>
      <p:bldP spid="2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4964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492728" y="2049780"/>
            <a:ext cx="9283065" cy="1310640"/>
          </a:xfrm>
          <a:prstGeom prst="rect">
            <a:avLst/>
          </a:prstGeom>
          <a:noFill/>
          <a:ln w="9525">
            <a:noFill/>
            <a:miter lim="800000"/>
          </a:ln>
        </p:spPr>
        <p:txBody>
          <a:bodyPr/>
          <a:lstStyle/>
          <a:p>
            <a:r>
              <a:rPr lang="en-US" altLang="zh-CN"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4.5</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信息内容过滤</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的主要</a:t>
            </a:r>
            <a:r>
              <a:rPr lang="zh-CN" altLang="en-US" sz="44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方法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51737" y="312081"/>
            <a:ext cx="6786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a:t>网络信息内容过滤的主要方法</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Oval 22"/>
          <p:cNvSpPr>
            <a:spLocks noChangeArrowheads="1"/>
          </p:cNvSpPr>
          <p:nvPr/>
        </p:nvSpPr>
        <p:spPr bwMode="auto">
          <a:xfrm>
            <a:off x="7308138" y="2383892"/>
            <a:ext cx="1024952" cy="1024292"/>
          </a:xfrm>
          <a:prstGeom prst="ellipse">
            <a:avLst/>
          </a:prstGeom>
          <a:solidFill>
            <a:srgbClr val="0070C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784A5"/>
                </a:solidFill>
                <a:latin typeface="微软雅黑" panose="020B0503020204020204" pitchFamily="34" charset="-122"/>
                <a:ea typeface="微软雅黑" panose="020B0503020204020204" pitchFamily="34" charset="-122"/>
              </a:rPr>
              <a:t>过滤方法</a:t>
            </a:r>
          </a:p>
        </p:txBody>
      </p:sp>
      <p:sp>
        <p:nvSpPr>
          <p:cNvPr id="9" name="Line 23"/>
          <p:cNvSpPr>
            <a:spLocks noChangeShapeType="1"/>
          </p:cNvSpPr>
          <p:nvPr/>
        </p:nvSpPr>
        <p:spPr bwMode="auto">
          <a:xfrm flipH="1">
            <a:off x="4851852" y="2895429"/>
            <a:ext cx="2488036" cy="0"/>
          </a:xfrm>
          <a:prstGeom prst="line">
            <a:avLst/>
          </a:prstGeom>
          <a:noFill/>
          <a:ln w="5" cap="flat">
            <a:solidFill>
              <a:srgbClr val="0070C0"/>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Freeform 27"/>
          <p:cNvSpPr/>
          <p:nvPr/>
        </p:nvSpPr>
        <p:spPr bwMode="auto">
          <a:xfrm>
            <a:off x="6642178" y="2977722"/>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p:nvPr/>
        </p:nvSpPr>
        <p:spPr bwMode="auto">
          <a:xfrm>
            <a:off x="5273528" y="297733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6556333" y="2757306"/>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5145246" y="2757306"/>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1F4E7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 name="TextBox 35"/>
          <p:cNvSpPr txBox="1">
            <a:spLocks noChangeArrowheads="1"/>
          </p:cNvSpPr>
          <p:nvPr/>
        </p:nvSpPr>
        <p:spPr bwMode="auto">
          <a:xfrm>
            <a:off x="405765" y="1906905"/>
            <a:ext cx="4290060" cy="450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a:spcBef>
                <a:spcPct val="0"/>
              </a:spcBef>
              <a:buFont typeface="Wingdings" panose="05000000000000000000" charset="0"/>
              <a:buChar char="Ø"/>
            </a:pPr>
            <a:r>
              <a:rPr lang="zh-CN" altLang="en-US" sz="2400" dirty="0">
                <a:solidFill>
                  <a:schemeClr val="tx1"/>
                </a:solidFill>
                <a:latin typeface="微软雅黑" panose="020B0503020204020204" pitchFamily="34" charset="-122"/>
                <a:ea typeface="微软雅黑" panose="020B0503020204020204" pitchFamily="34" charset="-122"/>
              </a:rPr>
              <a:t>分类是一个有指导的学习过程，也是网络信息内容过滤中的一个重要技术方法</a:t>
            </a:r>
          </a:p>
          <a:p>
            <a:pPr indent="0">
              <a:spcBef>
                <a:spcPct val="0"/>
              </a:spcBef>
              <a:buFont typeface="Wingdings" panose="05000000000000000000" charset="0"/>
              <a:buNone/>
            </a:pPr>
            <a:endParaRPr lang="zh-CN" altLang="en-US" sz="2400" dirty="0">
              <a:solidFill>
                <a:schemeClr val="tx1"/>
              </a:solidFill>
              <a:latin typeface="微软雅黑" panose="020B0503020204020204" pitchFamily="34" charset="-122"/>
              <a:ea typeface="微软雅黑" panose="020B0503020204020204" pitchFamily="34" charset="-122"/>
            </a:endParaRPr>
          </a:p>
          <a:p>
            <a:pPr indent="0">
              <a:spcBef>
                <a:spcPct val="0"/>
              </a:spcBef>
              <a:buFont typeface="Wingdings" panose="05000000000000000000" charset="0"/>
              <a:buNone/>
            </a:pPr>
            <a:endParaRPr lang="zh-CN" altLang="en-US" sz="2400" dirty="0">
              <a:solidFill>
                <a:schemeClr val="tx1"/>
              </a:solidFill>
              <a:latin typeface="微软雅黑" panose="020B0503020204020204" pitchFamily="34" charset="-122"/>
              <a:ea typeface="微软雅黑" panose="020B0503020204020204" pitchFamily="34" charset="-122"/>
            </a:endParaRPr>
          </a:p>
          <a:p>
            <a:pPr marL="285750" indent="-285750">
              <a:spcBef>
                <a:spcPct val="0"/>
              </a:spcBef>
              <a:buFont typeface="Wingdings" panose="05000000000000000000" charset="0"/>
              <a:buChar char="Ø"/>
            </a:pPr>
            <a:r>
              <a:rPr lang="zh-CN" altLang="en-US" sz="2400" dirty="0">
                <a:solidFill>
                  <a:schemeClr val="tx1"/>
                </a:solidFill>
                <a:latin typeface="微软雅黑" panose="020B0503020204020204" pitchFamily="34" charset="-122"/>
                <a:ea typeface="微软雅黑" panose="020B0503020204020204" pitchFamily="34" charset="-122"/>
              </a:rPr>
              <a:t>基于内容的文本过滤在不考虑学习和自适应能力时是一个分类过程</a:t>
            </a:r>
          </a:p>
          <a:p>
            <a:pPr indent="0">
              <a:spcBef>
                <a:spcPct val="0"/>
              </a:spcBef>
              <a:buFont typeface="Wingdings" panose="05000000000000000000" charset="0"/>
              <a:buNone/>
            </a:pPr>
            <a:endParaRPr lang="zh-CN" altLang="en-US" sz="2400" dirty="0">
              <a:solidFill>
                <a:schemeClr val="tx1"/>
              </a:solidFill>
              <a:latin typeface="微软雅黑" panose="020B0503020204020204" pitchFamily="34" charset="-122"/>
              <a:ea typeface="微软雅黑" panose="020B0503020204020204" pitchFamily="34" charset="-122"/>
            </a:endParaRPr>
          </a:p>
          <a:p>
            <a:pPr indent="0">
              <a:spcBef>
                <a:spcPct val="0"/>
              </a:spcBef>
              <a:buFont typeface="Wingdings" panose="05000000000000000000" charset="0"/>
              <a:buNone/>
            </a:pPr>
            <a:endParaRPr lang="zh-CN" altLang="en-US" sz="2400" dirty="0">
              <a:solidFill>
                <a:schemeClr val="tx1"/>
              </a:solidFill>
              <a:latin typeface="微软雅黑" panose="020B0503020204020204" pitchFamily="34" charset="-122"/>
              <a:ea typeface="微软雅黑" panose="020B0503020204020204" pitchFamily="34" charset="-122"/>
            </a:endParaRPr>
          </a:p>
          <a:p>
            <a:pPr marL="285750" indent="-285750">
              <a:spcBef>
                <a:spcPct val="0"/>
              </a:spcBef>
              <a:buFont typeface="Wingdings" panose="05000000000000000000" charset="0"/>
              <a:buChar char="Ø"/>
            </a:pPr>
            <a:r>
              <a:rPr lang="zh-CN" altLang="en-US" sz="2400" dirty="0">
                <a:solidFill>
                  <a:schemeClr val="tx1"/>
                </a:solidFill>
                <a:latin typeface="微软雅黑" panose="020B0503020204020204" pitchFamily="34" charset="-122"/>
                <a:ea typeface="微软雅黑" panose="020B0503020204020204" pitchFamily="34" charset="-122"/>
              </a:rPr>
              <a:t>过滤算法的选择是影响文本过滤效果好坏的重要因素</a:t>
            </a:r>
          </a:p>
        </p:txBody>
      </p:sp>
      <p:sp>
        <p:nvSpPr>
          <p:cNvPr id="4" name="文本框 3"/>
          <p:cNvSpPr txBox="1"/>
          <p:nvPr/>
        </p:nvSpPr>
        <p:spPr>
          <a:xfrm>
            <a:off x="8424545" y="3684905"/>
            <a:ext cx="1819275"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统计方法</a:t>
            </a:r>
          </a:p>
        </p:txBody>
      </p:sp>
      <p:sp>
        <p:nvSpPr>
          <p:cNvPr id="5" name="文本框 4"/>
          <p:cNvSpPr txBox="1"/>
          <p:nvPr/>
        </p:nvSpPr>
        <p:spPr>
          <a:xfrm>
            <a:off x="8424545" y="5101590"/>
            <a:ext cx="1819275" cy="548640"/>
          </a:xfrm>
          <a:prstGeom prst="rect">
            <a:avLst/>
          </a:prstGeom>
          <a:noFill/>
          <a:ln w="9525">
            <a:noFill/>
          </a:ln>
        </p:spPr>
        <p:txBody>
          <a:bodyPr wrap="square">
            <a:spAutoFit/>
          </a:bodyPr>
          <a:lstStyle/>
          <a:p>
            <a:pPr marL="0" indent="0" algn="l"/>
            <a:r>
              <a:rPr lang="zh-CN" altLang="en-US" sz="2800">
                <a:solidFill>
                  <a:srgbClr val="1F4E79"/>
                </a:solidFill>
                <a:latin typeface="微软雅黑" panose="020B0503020204020204" pitchFamily="34" charset="-122"/>
                <a:ea typeface="微软雅黑" panose="020B0503020204020204" pitchFamily="34" charset="-122"/>
              </a:rPr>
              <a:t>逻辑方法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2" grpId="0" bldLvl="0" animBg="1"/>
      <p:bldP spid="16" grpId="0" bldLvl="0" animBg="1"/>
      <p:bldP spid="18" grpId="0" bldLvl="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51737" y="312081"/>
            <a:ext cx="6786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a:t>网络信息内容过滤的主要方法</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Group 57"/>
          <p:cNvGrpSpPr/>
          <p:nvPr/>
        </p:nvGrpSpPr>
        <p:grpSpPr>
          <a:xfrm>
            <a:off x="827031" y="231888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9DC3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rgbClr val="9DC3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7" name="Group 101"/>
          <p:cNvGrpSpPr/>
          <p:nvPr/>
        </p:nvGrpSpPr>
        <p:grpSpPr>
          <a:xfrm>
            <a:off x="4515485" y="5927725"/>
            <a:ext cx="390525" cy="365760"/>
            <a:chOff x="8698531" y="3979675"/>
            <a:chExt cx="828966" cy="736049"/>
          </a:xfrm>
          <a:solidFill>
            <a:schemeClr val="tx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sp>
        <p:nvSpPr>
          <p:cNvPr id="48" name="Right Brace 112"/>
          <p:cNvSpPr/>
          <p:nvPr/>
        </p:nvSpPr>
        <p:spPr>
          <a:xfrm rot="10800000">
            <a:off x="3851275" y="1459230"/>
            <a:ext cx="427355" cy="4727575"/>
          </a:xfrm>
          <a:prstGeom prst="rightBrace">
            <a:avLst>
              <a:gd name="adj1" fmla="val 47292"/>
              <a:gd name="adj2" fmla="val 50110"/>
            </a:avLst>
          </a:prstGeom>
          <a:ln w="12700">
            <a:solidFill>
              <a:srgbClr val="00B050"/>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135"/>
            <a:endParaRPr lang="en-US" sz="1350">
              <a:solidFill>
                <a:schemeClr val="accent1"/>
              </a:solidFill>
              <a:latin typeface="微软雅黑" panose="020B0503020204020204" pitchFamily="34" charset="-122"/>
              <a:ea typeface="微软雅黑" panose="020B0503020204020204" pitchFamily="34" charset="-122"/>
            </a:endParaRPr>
          </a:p>
        </p:txBody>
      </p:sp>
      <p:sp>
        <p:nvSpPr>
          <p:cNvPr id="61" name="Rectangle 56"/>
          <p:cNvSpPr/>
          <p:nvPr/>
        </p:nvSpPr>
        <p:spPr>
          <a:xfrm>
            <a:off x="1720215" y="3182620"/>
            <a:ext cx="1238250" cy="1014095"/>
          </a:xfrm>
          <a:prstGeom prst="rect">
            <a:avLst/>
          </a:prstGeom>
          <a:noFill/>
          <a:ln>
            <a:noFill/>
          </a:ln>
        </p:spPr>
        <p:txBody>
          <a:bodyPr wrap="square">
            <a:spAutoFit/>
          </a:bodyPr>
          <a:lstStyle/>
          <a:p>
            <a:pPr algn="ctr" defTabSz="698500" fontAlgn="base">
              <a:lnSpc>
                <a:spcPct val="85000"/>
              </a:lnSpc>
              <a:spcBef>
                <a:spcPct val="0"/>
              </a:spcBef>
              <a:spcAft>
                <a:spcPct val="0"/>
              </a:spcAft>
            </a:pPr>
            <a:r>
              <a:rPr lang="zh-CN" altLang="en-US" sz="3200">
                <a:solidFill>
                  <a:srgbClr val="44546A"/>
                </a:solidFill>
                <a:latin typeface="微软雅黑" panose="020B0503020204020204" pitchFamily="34" charset="-122"/>
                <a:ea typeface="微软雅黑" panose="020B0503020204020204" pitchFamily="34" charset="-122"/>
                <a:sym typeface="+mn-ea"/>
              </a:rPr>
              <a:t>统计方法</a:t>
            </a:r>
            <a:endParaRPr lang="en-US" altLang="zh-CN" sz="3200" b="1"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7" name="Group 101"/>
          <p:cNvGrpSpPr/>
          <p:nvPr/>
        </p:nvGrpSpPr>
        <p:grpSpPr>
          <a:xfrm>
            <a:off x="4501515" y="1565910"/>
            <a:ext cx="390525" cy="365760"/>
            <a:chOff x="8698531" y="3979675"/>
            <a:chExt cx="828966" cy="736049"/>
          </a:xfrm>
          <a:solidFill>
            <a:schemeClr val="tx2"/>
          </a:solidFill>
        </p:grpSpPr>
        <p:sp>
          <p:nvSpPr>
            <p:cNvPr id="11"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3" name="Group 103"/>
            <p:cNvGrpSpPr/>
            <p:nvPr/>
          </p:nvGrpSpPr>
          <p:grpSpPr>
            <a:xfrm>
              <a:off x="8698531" y="3979675"/>
              <a:ext cx="828966" cy="736049"/>
              <a:chOff x="5625794" y="1599766"/>
              <a:chExt cx="4594902" cy="4080930"/>
            </a:xfrm>
            <a:grpFill/>
          </p:grpSpPr>
          <p:grpSp>
            <p:nvGrpSpPr>
              <p:cNvPr id="23" name="Group 104"/>
              <p:cNvGrpSpPr/>
              <p:nvPr/>
            </p:nvGrpSpPr>
            <p:grpSpPr>
              <a:xfrm>
                <a:off x="6191250" y="1599766"/>
                <a:ext cx="3473485" cy="1069614"/>
                <a:chOff x="6191250" y="1599766"/>
                <a:chExt cx="3473485" cy="1069614"/>
              </a:xfrm>
              <a:grpFill/>
            </p:grpSpPr>
            <p:sp>
              <p:nvSpPr>
                <p:cNvPr id="24"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5"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3" name="Group 105"/>
              <p:cNvGrpSpPr/>
              <p:nvPr/>
            </p:nvGrpSpPr>
            <p:grpSpPr>
              <a:xfrm flipV="1">
                <a:off x="6191250" y="4611080"/>
                <a:ext cx="3473483" cy="1069616"/>
                <a:chOff x="6191250" y="1599764"/>
                <a:chExt cx="3473483" cy="1069616"/>
              </a:xfrm>
              <a:grpFill/>
            </p:grpSpPr>
            <p:sp>
              <p:nvSpPr>
                <p:cNvPr id="6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66"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7"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68" name="Group 101"/>
          <p:cNvGrpSpPr/>
          <p:nvPr/>
        </p:nvGrpSpPr>
        <p:grpSpPr>
          <a:xfrm>
            <a:off x="4515485" y="2319020"/>
            <a:ext cx="390525" cy="365760"/>
            <a:chOff x="8698531" y="3979675"/>
            <a:chExt cx="828966" cy="736049"/>
          </a:xfrm>
          <a:solidFill>
            <a:schemeClr val="tx2"/>
          </a:solidFill>
        </p:grpSpPr>
        <p:sp>
          <p:nvSpPr>
            <p:cNvPr id="69"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70" name="Group 103"/>
            <p:cNvGrpSpPr/>
            <p:nvPr/>
          </p:nvGrpSpPr>
          <p:grpSpPr>
            <a:xfrm>
              <a:off x="8698531" y="3979675"/>
              <a:ext cx="828966" cy="736049"/>
              <a:chOff x="5625794" y="1599766"/>
              <a:chExt cx="4594902" cy="4080930"/>
            </a:xfrm>
            <a:grpFill/>
          </p:grpSpPr>
          <p:grpSp>
            <p:nvGrpSpPr>
              <p:cNvPr id="71" name="Group 104"/>
              <p:cNvGrpSpPr/>
              <p:nvPr/>
            </p:nvGrpSpPr>
            <p:grpSpPr>
              <a:xfrm>
                <a:off x="6191250" y="1599766"/>
                <a:ext cx="3473485" cy="1069614"/>
                <a:chOff x="6191250" y="1599766"/>
                <a:chExt cx="3473485" cy="1069614"/>
              </a:xfrm>
              <a:grpFill/>
            </p:grpSpPr>
            <p:sp>
              <p:nvSpPr>
                <p:cNvPr id="72"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3"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74" name="Group 105"/>
              <p:cNvGrpSpPr/>
              <p:nvPr/>
            </p:nvGrpSpPr>
            <p:grpSpPr>
              <a:xfrm flipV="1">
                <a:off x="6191250" y="4611080"/>
                <a:ext cx="3473483" cy="1069616"/>
                <a:chOff x="6191250" y="1599764"/>
                <a:chExt cx="3473483" cy="1069616"/>
              </a:xfrm>
              <a:grpFill/>
            </p:grpSpPr>
            <p:sp>
              <p:nvSpPr>
                <p:cNvPr id="75"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6"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77"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8"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79" name="Group 101"/>
          <p:cNvGrpSpPr/>
          <p:nvPr/>
        </p:nvGrpSpPr>
        <p:grpSpPr>
          <a:xfrm>
            <a:off x="4529455" y="3046095"/>
            <a:ext cx="390525" cy="365760"/>
            <a:chOff x="8698531" y="3979675"/>
            <a:chExt cx="828966" cy="736049"/>
          </a:xfrm>
          <a:solidFill>
            <a:schemeClr val="tx2"/>
          </a:solidFill>
        </p:grpSpPr>
        <p:sp>
          <p:nvSpPr>
            <p:cNvPr id="80"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81" name="Group 103"/>
            <p:cNvGrpSpPr/>
            <p:nvPr/>
          </p:nvGrpSpPr>
          <p:grpSpPr>
            <a:xfrm>
              <a:off x="8698531" y="3979675"/>
              <a:ext cx="828966" cy="736049"/>
              <a:chOff x="5625794" y="1599766"/>
              <a:chExt cx="4594902" cy="4080930"/>
            </a:xfrm>
            <a:grpFill/>
          </p:grpSpPr>
          <p:grpSp>
            <p:nvGrpSpPr>
              <p:cNvPr id="82" name="Group 104"/>
              <p:cNvGrpSpPr/>
              <p:nvPr/>
            </p:nvGrpSpPr>
            <p:grpSpPr>
              <a:xfrm>
                <a:off x="6191250" y="1599766"/>
                <a:ext cx="3473485" cy="1069614"/>
                <a:chOff x="6191250" y="1599766"/>
                <a:chExt cx="3473485" cy="1069614"/>
              </a:xfrm>
              <a:grpFill/>
            </p:grpSpPr>
            <p:sp>
              <p:nvSpPr>
                <p:cNvPr id="83"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4"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62" name="Group 105"/>
              <p:cNvGrpSpPr/>
              <p:nvPr/>
            </p:nvGrpSpPr>
            <p:grpSpPr>
              <a:xfrm flipV="1">
                <a:off x="6191250" y="4611080"/>
                <a:ext cx="3473483" cy="1069616"/>
                <a:chOff x="6191250" y="1599764"/>
                <a:chExt cx="3473483" cy="1069616"/>
              </a:xfrm>
              <a:grpFill/>
            </p:grpSpPr>
            <p:sp>
              <p:nvSpPr>
                <p:cNvPr id="163"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4"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65"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6"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67" name="Group 101"/>
          <p:cNvGrpSpPr/>
          <p:nvPr/>
        </p:nvGrpSpPr>
        <p:grpSpPr>
          <a:xfrm>
            <a:off x="4515485" y="3776345"/>
            <a:ext cx="390525" cy="365760"/>
            <a:chOff x="8698531" y="3979675"/>
            <a:chExt cx="828966" cy="736049"/>
          </a:xfrm>
          <a:solidFill>
            <a:schemeClr val="tx2"/>
          </a:solidFill>
        </p:grpSpPr>
        <p:sp>
          <p:nvSpPr>
            <p:cNvPr id="16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69" name="Group 103"/>
            <p:cNvGrpSpPr/>
            <p:nvPr/>
          </p:nvGrpSpPr>
          <p:grpSpPr>
            <a:xfrm>
              <a:off x="8698531" y="3979675"/>
              <a:ext cx="828966" cy="736049"/>
              <a:chOff x="5625794" y="1599766"/>
              <a:chExt cx="4594902" cy="4080930"/>
            </a:xfrm>
            <a:grpFill/>
          </p:grpSpPr>
          <p:grpSp>
            <p:nvGrpSpPr>
              <p:cNvPr id="170" name="Group 104"/>
              <p:cNvGrpSpPr/>
              <p:nvPr/>
            </p:nvGrpSpPr>
            <p:grpSpPr>
              <a:xfrm>
                <a:off x="6191250" y="1599766"/>
                <a:ext cx="3473485" cy="1069614"/>
                <a:chOff x="6191250" y="1599766"/>
                <a:chExt cx="3473485" cy="1069614"/>
              </a:xfrm>
              <a:grpFill/>
            </p:grpSpPr>
            <p:sp>
              <p:nvSpPr>
                <p:cNvPr id="171"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2"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73" name="Group 105"/>
              <p:cNvGrpSpPr/>
              <p:nvPr/>
            </p:nvGrpSpPr>
            <p:grpSpPr>
              <a:xfrm flipV="1">
                <a:off x="6191250" y="4611080"/>
                <a:ext cx="3473483" cy="1069616"/>
                <a:chOff x="6191250" y="1599764"/>
                <a:chExt cx="3473483" cy="1069616"/>
              </a:xfrm>
              <a:grpFill/>
            </p:grpSpPr>
            <p:sp>
              <p:nvSpPr>
                <p:cNvPr id="17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6"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7"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78" name="Group 101"/>
          <p:cNvGrpSpPr/>
          <p:nvPr/>
        </p:nvGrpSpPr>
        <p:grpSpPr>
          <a:xfrm>
            <a:off x="4543425" y="4491990"/>
            <a:ext cx="390525" cy="365760"/>
            <a:chOff x="8698531" y="3979675"/>
            <a:chExt cx="828966" cy="736049"/>
          </a:xfrm>
          <a:solidFill>
            <a:schemeClr val="tx2"/>
          </a:solidFill>
        </p:grpSpPr>
        <p:sp>
          <p:nvSpPr>
            <p:cNvPr id="179"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80" name="Group 103"/>
            <p:cNvGrpSpPr/>
            <p:nvPr/>
          </p:nvGrpSpPr>
          <p:grpSpPr>
            <a:xfrm>
              <a:off x="8698531" y="3979675"/>
              <a:ext cx="828966" cy="736049"/>
              <a:chOff x="5625794" y="1599766"/>
              <a:chExt cx="4594902" cy="4080930"/>
            </a:xfrm>
            <a:grpFill/>
          </p:grpSpPr>
          <p:grpSp>
            <p:nvGrpSpPr>
              <p:cNvPr id="181" name="Group 104"/>
              <p:cNvGrpSpPr/>
              <p:nvPr/>
            </p:nvGrpSpPr>
            <p:grpSpPr>
              <a:xfrm>
                <a:off x="6191250" y="1599766"/>
                <a:ext cx="3473485" cy="1069614"/>
                <a:chOff x="6191250" y="1599766"/>
                <a:chExt cx="3473485" cy="1069614"/>
              </a:xfrm>
              <a:grpFill/>
            </p:grpSpPr>
            <p:sp>
              <p:nvSpPr>
                <p:cNvPr id="182"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3"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84" name="Group 105"/>
              <p:cNvGrpSpPr/>
              <p:nvPr/>
            </p:nvGrpSpPr>
            <p:grpSpPr>
              <a:xfrm flipV="1">
                <a:off x="6191250" y="4611080"/>
                <a:ext cx="3473483" cy="1069616"/>
                <a:chOff x="6191250" y="1599764"/>
                <a:chExt cx="3473483" cy="1069616"/>
              </a:xfrm>
              <a:grpFill/>
            </p:grpSpPr>
            <p:sp>
              <p:nvSpPr>
                <p:cNvPr id="185"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6"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87"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8"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89" name="Group 101"/>
          <p:cNvGrpSpPr/>
          <p:nvPr/>
        </p:nvGrpSpPr>
        <p:grpSpPr>
          <a:xfrm>
            <a:off x="4529455" y="5187315"/>
            <a:ext cx="390525" cy="365760"/>
            <a:chOff x="8698531" y="3979675"/>
            <a:chExt cx="828966" cy="736049"/>
          </a:xfrm>
          <a:solidFill>
            <a:schemeClr val="tx2"/>
          </a:solidFill>
        </p:grpSpPr>
        <p:sp>
          <p:nvSpPr>
            <p:cNvPr id="190"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91" name="Group 103"/>
            <p:cNvGrpSpPr/>
            <p:nvPr/>
          </p:nvGrpSpPr>
          <p:grpSpPr>
            <a:xfrm>
              <a:off x="8698531" y="3979675"/>
              <a:ext cx="828966" cy="736049"/>
              <a:chOff x="5625794" y="1599766"/>
              <a:chExt cx="4594902" cy="4080930"/>
            </a:xfrm>
            <a:grpFill/>
          </p:grpSpPr>
          <p:grpSp>
            <p:nvGrpSpPr>
              <p:cNvPr id="192" name="Group 104"/>
              <p:cNvGrpSpPr/>
              <p:nvPr/>
            </p:nvGrpSpPr>
            <p:grpSpPr>
              <a:xfrm>
                <a:off x="6191250" y="1599766"/>
                <a:ext cx="3473485" cy="1069614"/>
                <a:chOff x="6191250" y="1599766"/>
                <a:chExt cx="3473485" cy="1069614"/>
              </a:xfrm>
              <a:grpFill/>
            </p:grpSpPr>
            <p:sp>
              <p:nvSpPr>
                <p:cNvPr id="193"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4"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95" name="Group 105"/>
              <p:cNvGrpSpPr/>
              <p:nvPr/>
            </p:nvGrpSpPr>
            <p:grpSpPr>
              <a:xfrm flipV="1">
                <a:off x="6191250" y="4611080"/>
                <a:ext cx="3473483" cy="1069616"/>
                <a:chOff x="6191250" y="1599764"/>
                <a:chExt cx="3473483" cy="1069616"/>
              </a:xfrm>
              <a:grpFill/>
            </p:grpSpPr>
            <p:sp>
              <p:nvSpPr>
                <p:cNvPr id="196"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7"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98"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9"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sp>
        <p:nvSpPr>
          <p:cNvPr id="200" name="文本框 199"/>
          <p:cNvSpPr txBox="1"/>
          <p:nvPr/>
        </p:nvSpPr>
        <p:spPr>
          <a:xfrm>
            <a:off x="4886960" y="1474470"/>
            <a:ext cx="2321560"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向量中心法</a:t>
            </a:r>
          </a:p>
        </p:txBody>
      </p:sp>
      <p:sp>
        <p:nvSpPr>
          <p:cNvPr id="201" name="文本框 200"/>
          <p:cNvSpPr txBox="1"/>
          <p:nvPr/>
        </p:nvSpPr>
        <p:spPr>
          <a:xfrm>
            <a:off x="4845050" y="2229485"/>
            <a:ext cx="2486025"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相关反馈法</a:t>
            </a:r>
          </a:p>
        </p:txBody>
      </p:sp>
      <p:sp>
        <p:nvSpPr>
          <p:cNvPr id="202" name="文本框 201"/>
          <p:cNvSpPr txBox="1"/>
          <p:nvPr/>
        </p:nvSpPr>
        <p:spPr>
          <a:xfrm>
            <a:off x="4886960" y="2954655"/>
            <a:ext cx="1819275" cy="548640"/>
          </a:xfrm>
          <a:prstGeom prst="rect">
            <a:avLst/>
          </a:prstGeom>
          <a:noFill/>
          <a:ln w="9525">
            <a:noFill/>
          </a:ln>
        </p:spPr>
        <p:txBody>
          <a:bodyPr wrap="square">
            <a:spAutoFit/>
          </a:bodyPr>
          <a:lstStyle/>
          <a:p>
            <a:pPr marL="0" indent="0" algn="l"/>
            <a:r>
              <a:rPr lang="en-US" altLang="zh-CN" sz="2800">
                <a:solidFill>
                  <a:srgbClr val="44546A"/>
                </a:solidFill>
                <a:latin typeface="微软雅黑" panose="020B0503020204020204" pitchFamily="34" charset="-122"/>
                <a:ea typeface="微软雅黑" panose="020B0503020204020204" pitchFamily="34" charset="-122"/>
              </a:rPr>
              <a:t>K</a:t>
            </a:r>
            <a:r>
              <a:rPr lang="zh-CN" altLang="en-US" sz="2800">
                <a:solidFill>
                  <a:srgbClr val="44546A"/>
                </a:solidFill>
                <a:latin typeface="微软雅黑" panose="020B0503020204020204" pitchFamily="34" charset="-122"/>
                <a:ea typeface="微软雅黑" panose="020B0503020204020204" pitchFamily="34" charset="-122"/>
              </a:rPr>
              <a:t>近邻法</a:t>
            </a:r>
          </a:p>
        </p:txBody>
      </p:sp>
      <p:sp>
        <p:nvSpPr>
          <p:cNvPr id="203" name="文本框 202"/>
          <p:cNvSpPr txBox="1"/>
          <p:nvPr/>
        </p:nvSpPr>
        <p:spPr>
          <a:xfrm>
            <a:off x="4886960" y="3686810"/>
            <a:ext cx="1819275"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贝叶斯法</a:t>
            </a:r>
          </a:p>
        </p:txBody>
      </p:sp>
      <p:sp>
        <p:nvSpPr>
          <p:cNvPr id="204" name="文本框 203"/>
          <p:cNvSpPr txBox="1"/>
          <p:nvPr/>
        </p:nvSpPr>
        <p:spPr>
          <a:xfrm>
            <a:off x="4886960" y="4400550"/>
            <a:ext cx="2444115"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多元回归模型</a:t>
            </a:r>
          </a:p>
        </p:txBody>
      </p:sp>
      <p:sp>
        <p:nvSpPr>
          <p:cNvPr id="205" name="文本框 204"/>
          <p:cNvSpPr txBox="1"/>
          <p:nvPr/>
        </p:nvSpPr>
        <p:spPr>
          <a:xfrm>
            <a:off x="4872990" y="5097780"/>
            <a:ext cx="2108200"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支持向量机</a:t>
            </a:r>
          </a:p>
        </p:txBody>
      </p:sp>
      <p:sp>
        <p:nvSpPr>
          <p:cNvPr id="206" name="文本框 205"/>
          <p:cNvSpPr txBox="1"/>
          <p:nvPr/>
        </p:nvSpPr>
        <p:spPr>
          <a:xfrm>
            <a:off x="4886960" y="5838190"/>
            <a:ext cx="1819275" cy="548640"/>
          </a:xfrm>
          <a:prstGeom prst="rect">
            <a:avLst/>
          </a:prstGeom>
          <a:noFill/>
          <a:ln w="9525">
            <a:noFill/>
          </a:ln>
        </p:spPr>
        <p:txBody>
          <a:bodyPr wrap="square">
            <a:spAutoFit/>
          </a:bodyPr>
          <a:lstStyle/>
          <a:p>
            <a:pPr marL="0" indent="0" algn="l"/>
            <a:r>
              <a:rPr lang="zh-CN" altLang="en-US" sz="2800">
                <a:solidFill>
                  <a:srgbClr val="44546A"/>
                </a:solidFill>
                <a:latin typeface="微软雅黑" panose="020B0503020204020204" pitchFamily="34" charset="-122"/>
                <a:ea typeface="微软雅黑" panose="020B0503020204020204" pitchFamily="34" charset="-122"/>
              </a:rPr>
              <a:t>概率模型</a:t>
            </a:r>
          </a:p>
        </p:txBody>
      </p:sp>
      <p:sp>
        <p:nvSpPr>
          <p:cNvPr id="207" name="右箭头 206"/>
          <p:cNvSpPr/>
          <p:nvPr/>
        </p:nvSpPr>
        <p:spPr>
          <a:xfrm>
            <a:off x="7208520" y="1661795"/>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右箭头 207"/>
          <p:cNvSpPr/>
          <p:nvPr/>
        </p:nvSpPr>
        <p:spPr>
          <a:xfrm>
            <a:off x="7208520" y="2414905"/>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右箭头 208"/>
          <p:cNvSpPr/>
          <p:nvPr/>
        </p:nvSpPr>
        <p:spPr>
          <a:xfrm>
            <a:off x="7208520" y="3182620"/>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右箭头 209"/>
          <p:cNvSpPr/>
          <p:nvPr/>
        </p:nvSpPr>
        <p:spPr>
          <a:xfrm>
            <a:off x="7208520" y="3872230"/>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右箭头 210"/>
          <p:cNvSpPr/>
          <p:nvPr/>
        </p:nvSpPr>
        <p:spPr>
          <a:xfrm>
            <a:off x="7208520" y="4587875"/>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右箭头 211"/>
          <p:cNvSpPr/>
          <p:nvPr/>
        </p:nvSpPr>
        <p:spPr>
          <a:xfrm>
            <a:off x="7208520" y="5286375"/>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右箭头 212"/>
          <p:cNvSpPr/>
          <p:nvPr/>
        </p:nvSpPr>
        <p:spPr>
          <a:xfrm>
            <a:off x="7208520" y="6036945"/>
            <a:ext cx="1028700" cy="146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文本框 213"/>
          <p:cNvSpPr txBox="1"/>
          <p:nvPr/>
        </p:nvSpPr>
        <p:spPr>
          <a:xfrm>
            <a:off x="8285480" y="1539875"/>
            <a:ext cx="3418205" cy="4178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简单实用，应用广泛</a:t>
            </a:r>
          </a:p>
        </p:txBody>
      </p:sp>
      <p:sp>
        <p:nvSpPr>
          <p:cNvPr id="215" name="文本框 214"/>
          <p:cNvSpPr txBox="1"/>
          <p:nvPr/>
        </p:nvSpPr>
        <p:spPr>
          <a:xfrm>
            <a:off x="8285480" y="2297430"/>
            <a:ext cx="3874770" cy="4178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实现较易，受训练集合影响较大</a:t>
            </a:r>
          </a:p>
        </p:txBody>
      </p:sp>
      <p:sp>
        <p:nvSpPr>
          <p:cNvPr id="216" name="文本框 215"/>
          <p:cNvSpPr txBox="1"/>
          <p:nvPr/>
        </p:nvSpPr>
        <p:spPr>
          <a:xfrm>
            <a:off x="8285480" y="3020060"/>
            <a:ext cx="3418205" cy="4178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原理简单，需要确定</a:t>
            </a:r>
            <a:r>
              <a:rPr lang="en-US" altLang="zh-CN" sz="2000">
                <a:solidFill>
                  <a:srgbClr val="44546A"/>
                </a:solidFill>
                <a:latin typeface="微软雅黑" panose="020B0503020204020204" pitchFamily="34" charset="-122"/>
                <a:ea typeface="微软雅黑" panose="020B0503020204020204" pitchFamily="34" charset="-122"/>
              </a:rPr>
              <a:t>k</a:t>
            </a:r>
            <a:r>
              <a:rPr lang="zh-CN" altLang="en-US" sz="2000">
                <a:solidFill>
                  <a:srgbClr val="44546A"/>
                </a:solidFill>
                <a:latin typeface="微软雅黑" panose="020B0503020204020204" pitchFamily="34" charset="-122"/>
                <a:ea typeface="微软雅黑" panose="020B0503020204020204" pitchFamily="34" charset="-122"/>
              </a:rPr>
              <a:t>值</a:t>
            </a:r>
          </a:p>
        </p:txBody>
      </p:sp>
      <p:sp>
        <p:nvSpPr>
          <p:cNvPr id="217" name="文本框 216"/>
          <p:cNvSpPr txBox="1"/>
          <p:nvPr/>
        </p:nvSpPr>
        <p:spPr>
          <a:xfrm>
            <a:off x="8285480" y="3752215"/>
            <a:ext cx="3418205" cy="417830"/>
          </a:xfrm>
          <a:prstGeom prst="rect">
            <a:avLst/>
          </a:prstGeom>
          <a:noFill/>
          <a:ln w="9525">
            <a:noFill/>
          </a:ln>
        </p:spPr>
        <p:txBody>
          <a:bodyPr wrap="square">
            <a:spAutoFit/>
          </a:bodyPr>
          <a:lstStyle/>
          <a:p>
            <a:pPr marL="0" indent="0" algn="l"/>
            <a:r>
              <a:rPr lang="zh-CN" altLang="en-US" sz="2000" dirty="0">
                <a:solidFill>
                  <a:srgbClr val="44546A"/>
                </a:solidFill>
                <a:latin typeface="微软雅黑" panose="020B0503020204020204" pitchFamily="34" charset="-122"/>
                <a:ea typeface="微软雅黑" panose="020B0503020204020204" pitchFamily="34" charset="-122"/>
              </a:rPr>
              <a:t>机器学习中应用广泛</a:t>
            </a:r>
          </a:p>
        </p:txBody>
      </p:sp>
      <p:sp>
        <p:nvSpPr>
          <p:cNvPr id="218" name="文本框 217"/>
          <p:cNvSpPr txBox="1"/>
          <p:nvPr/>
        </p:nvSpPr>
        <p:spPr>
          <a:xfrm>
            <a:off x="8285480" y="4467860"/>
            <a:ext cx="3418205" cy="4178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运用线性最小平方匹配算法</a:t>
            </a:r>
          </a:p>
        </p:txBody>
      </p:sp>
      <p:sp>
        <p:nvSpPr>
          <p:cNvPr id="219" name="文本框 218"/>
          <p:cNvSpPr txBox="1"/>
          <p:nvPr/>
        </p:nvSpPr>
        <p:spPr>
          <a:xfrm>
            <a:off x="8285480" y="5135245"/>
            <a:ext cx="3418205" cy="7226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文本分类领域比较成功，训练过程效率不高</a:t>
            </a:r>
          </a:p>
        </p:txBody>
      </p:sp>
      <p:sp>
        <p:nvSpPr>
          <p:cNvPr id="220" name="文本框 219"/>
          <p:cNvSpPr txBox="1"/>
          <p:nvPr/>
        </p:nvSpPr>
        <p:spPr>
          <a:xfrm>
            <a:off x="8285480" y="5901055"/>
            <a:ext cx="3418205" cy="417830"/>
          </a:xfrm>
          <a:prstGeom prst="rect">
            <a:avLst/>
          </a:prstGeom>
          <a:noFill/>
          <a:ln w="9525">
            <a:noFill/>
          </a:ln>
        </p:spPr>
        <p:txBody>
          <a:bodyPr wrap="square">
            <a:spAutoFit/>
          </a:bodyPr>
          <a:lstStyle/>
          <a:p>
            <a:pPr marL="0" indent="0" algn="l"/>
            <a:r>
              <a:rPr lang="zh-CN" altLang="en-US" sz="2000">
                <a:solidFill>
                  <a:srgbClr val="44546A"/>
                </a:solidFill>
                <a:latin typeface="微软雅黑" panose="020B0503020204020204" pitchFamily="34" charset="-122"/>
                <a:ea typeface="微软雅黑" panose="020B0503020204020204" pitchFamily="34" charset="-122"/>
              </a:rPr>
              <a:t>特征加权时融入概率因素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750"/>
                                        <p:tgtEl>
                                          <p:spTgt spid="37"/>
                                        </p:tgtEl>
                                      </p:cBhvr>
                                    </p:animEffect>
                                  </p:childTnLst>
                                </p:cTn>
                              </p:par>
                            </p:childTnLst>
                          </p:cTn>
                        </p:par>
                        <p:par>
                          <p:cTn id="18" fill="hold">
                            <p:stCondLst>
                              <p:cond delay="2000"/>
                            </p:stCondLst>
                            <p:childTnLst>
                              <p:par>
                                <p:cTn id="19" presetID="63" presetClass="path" presetSubtype="0" decel="100000" fill="hold" nodeType="afterEffect">
                                  <p:stCondLst>
                                    <p:cond delay="0"/>
                                  </p:stCondLst>
                                  <p:childTnLst>
                                    <p:animMotion origin="layout" path="M -0.02412 -2.38765E-6 L -2.15216E-6 -2.38765E-6 " pathEditMode="relative" rAng="0" ptsTypes="AA">
                                      <p:cBhvr>
                                        <p:cTn id="20" dur="500" fill="hold"/>
                                        <p:tgtEl>
                                          <p:spTgt spid="37"/>
                                        </p:tgtEl>
                                        <p:attrNameLst>
                                          <p:attrName>ppt_x</p:attrName>
                                          <p:attrName>ppt_y</p:attrName>
                                        </p:attrNameLst>
                                      </p:cBhvr>
                                      <p:rCtr x="1200" y="0"/>
                                    </p:animMotion>
                                  </p:childTnLst>
                                </p:cTn>
                              </p:par>
                            </p:childTnLst>
                          </p:cTn>
                        </p:par>
                        <p:par>
                          <p:cTn id="21" fill="hold">
                            <p:stCondLst>
                              <p:cond delay="2500"/>
                            </p:stCondLst>
                            <p:childTnLst>
                              <p:par>
                                <p:cTn id="22" presetID="6" presetClass="emph" presetSubtype="0" accel="100000" autoRev="1" fill="hold" nodeType="afterEffect">
                                  <p:stCondLst>
                                    <p:cond delay="0"/>
                                  </p:stCondLst>
                                  <p:childTnLst>
                                    <p:animScale>
                                      <p:cBhvr>
                                        <p:cTn id="23" dur="500" fill="hold"/>
                                        <p:tgtEl>
                                          <p:spTgt spid="37"/>
                                        </p:tgtEl>
                                      </p:cBhvr>
                                      <p:by x="92000" y="92000"/>
                                    </p:animScale>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childTnLst>
                                </p:cTn>
                              </p:par>
                            </p:childTnLst>
                          </p:cTn>
                        </p:par>
                        <p:par>
                          <p:cTn id="28" fill="hold">
                            <p:stCondLst>
                              <p:cond delay="4000"/>
                            </p:stCondLst>
                            <p:childTnLst>
                              <p:par>
                                <p:cTn id="29" presetID="63" presetClass="path" presetSubtype="0" decel="100000" fill="hold" nodeType="afterEffect">
                                  <p:stCondLst>
                                    <p:cond delay="0"/>
                                  </p:stCondLst>
                                  <p:childTnLst>
                                    <p:animMotion origin="layout" path="M -0.02412 -2.38765E-6 L -2.15216E-6 -2.38765E-6 " pathEditMode="relative" rAng="0" ptsTypes="AA">
                                      <p:cBhvr>
                                        <p:cTn id="30" dur="500" fill="hold"/>
                                        <p:tgtEl>
                                          <p:spTgt spid="7"/>
                                        </p:tgtEl>
                                        <p:attrNameLst>
                                          <p:attrName>ppt_x</p:attrName>
                                          <p:attrName>ppt_y</p:attrName>
                                        </p:attrNameLst>
                                      </p:cBhvr>
                                      <p:rCtr x="1200" y="0"/>
                                    </p:animMotion>
                                  </p:childTnLst>
                                </p:cTn>
                              </p:par>
                            </p:childTnLst>
                          </p:cTn>
                        </p:par>
                        <p:par>
                          <p:cTn id="31" fill="hold">
                            <p:stCondLst>
                              <p:cond delay="4500"/>
                            </p:stCondLst>
                            <p:childTnLst>
                              <p:par>
                                <p:cTn id="32" presetID="6" presetClass="emph" presetSubtype="0" accel="100000" autoRev="1" fill="hold" nodeType="afterEffect">
                                  <p:stCondLst>
                                    <p:cond delay="0"/>
                                  </p:stCondLst>
                                  <p:childTnLst>
                                    <p:animScale>
                                      <p:cBhvr>
                                        <p:cTn id="33" dur="500" fill="hold"/>
                                        <p:tgtEl>
                                          <p:spTgt spid="7"/>
                                        </p:tgtEl>
                                      </p:cBhvr>
                                      <p:by x="92000" y="92000"/>
                                    </p:animScale>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750"/>
                                        <p:tgtEl>
                                          <p:spTgt spid="68"/>
                                        </p:tgtEl>
                                      </p:cBhvr>
                                    </p:animEffect>
                                  </p:childTnLst>
                                </p:cTn>
                              </p:par>
                            </p:childTnLst>
                          </p:cTn>
                        </p:par>
                        <p:par>
                          <p:cTn id="38" fill="hold">
                            <p:stCondLst>
                              <p:cond delay="6000"/>
                            </p:stCondLst>
                            <p:childTnLst>
                              <p:par>
                                <p:cTn id="39" presetID="63" presetClass="path" presetSubtype="0" decel="100000" fill="hold" nodeType="afterEffect">
                                  <p:stCondLst>
                                    <p:cond delay="0"/>
                                  </p:stCondLst>
                                  <p:childTnLst>
                                    <p:animMotion origin="layout" path="M -0.02412 -2.38765E-6 L -2.15216E-6 -2.38765E-6 " pathEditMode="relative" rAng="0" ptsTypes="AA">
                                      <p:cBhvr>
                                        <p:cTn id="40" dur="500" fill="hold"/>
                                        <p:tgtEl>
                                          <p:spTgt spid="68"/>
                                        </p:tgtEl>
                                        <p:attrNameLst>
                                          <p:attrName>ppt_x</p:attrName>
                                          <p:attrName>ppt_y</p:attrName>
                                        </p:attrNameLst>
                                      </p:cBhvr>
                                      <p:rCtr x="1200" y="0"/>
                                    </p:animMotion>
                                  </p:childTnLst>
                                </p:cTn>
                              </p:par>
                            </p:childTnLst>
                          </p:cTn>
                        </p:par>
                        <p:par>
                          <p:cTn id="41" fill="hold">
                            <p:stCondLst>
                              <p:cond delay="6500"/>
                            </p:stCondLst>
                            <p:childTnLst>
                              <p:par>
                                <p:cTn id="42" presetID="6" presetClass="emph" presetSubtype="0" accel="100000" autoRev="1" fill="hold" nodeType="afterEffect">
                                  <p:stCondLst>
                                    <p:cond delay="0"/>
                                  </p:stCondLst>
                                  <p:childTnLst>
                                    <p:animScale>
                                      <p:cBhvr>
                                        <p:cTn id="43" dur="500" fill="hold"/>
                                        <p:tgtEl>
                                          <p:spTgt spid="68"/>
                                        </p:tgtEl>
                                      </p:cBhvr>
                                      <p:by x="92000" y="92000"/>
                                    </p:animScale>
                                  </p:childTnLst>
                                </p:cTn>
                              </p:par>
                            </p:childTnLst>
                          </p:cTn>
                        </p:par>
                        <p:par>
                          <p:cTn id="44" fill="hold">
                            <p:stCondLst>
                              <p:cond delay="7000"/>
                            </p:stCondLst>
                            <p:childTnLst>
                              <p:par>
                                <p:cTn id="45" presetID="10" presetClass="entr" presetSubtype="0"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750"/>
                                        <p:tgtEl>
                                          <p:spTgt spid="79"/>
                                        </p:tgtEl>
                                      </p:cBhvr>
                                    </p:animEffect>
                                  </p:childTnLst>
                                </p:cTn>
                              </p:par>
                            </p:childTnLst>
                          </p:cTn>
                        </p:par>
                        <p:par>
                          <p:cTn id="48" fill="hold">
                            <p:stCondLst>
                              <p:cond delay="8000"/>
                            </p:stCondLst>
                            <p:childTnLst>
                              <p:par>
                                <p:cTn id="49" presetID="63" presetClass="path" presetSubtype="0" decel="100000" fill="hold" nodeType="afterEffect">
                                  <p:stCondLst>
                                    <p:cond delay="0"/>
                                  </p:stCondLst>
                                  <p:childTnLst>
                                    <p:animMotion origin="layout" path="M -0.02412 -2.38765E-6 L -2.15216E-6 -2.38765E-6 " pathEditMode="relative" rAng="0" ptsTypes="AA">
                                      <p:cBhvr>
                                        <p:cTn id="50" dur="500" fill="hold"/>
                                        <p:tgtEl>
                                          <p:spTgt spid="79"/>
                                        </p:tgtEl>
                                        <p:attrNameLst>
                                          <p:attrName>ppt_x</p:attrName>
                                          <p:attrName>ppt_y</p:attrName>
                                        </p:attrNameLst>
                                      </p:cBhvr>
                                      <p:rCtr x="1200" y="0"/>
                                    </p:animMotion>
                                  </p:childTnLst>
                                </p:cTn>
                              </p:par>
                            </p:childTnLst>
                          </p:cTn>
                        </p:par>
                        <p:par>
                          <p:cTn id="51" fill="hold">
                            <p:stCondLst>
                              <p:cond delay="8500"/>
                            </p:stCondLst>
                            <p:childTnLst>
                              <p:par>
                                <p:cTn id="52" presetID="6" presetClass="emph" presetSubtype="0" accel="100000" autoRev="1" fill="hold" nodeType="afterEffect">
                                  <p:stCondLst>
                                    <p:cond delay="0"/>
                                  </p:stCondLst>
                                  <p:childTnLst>
                                    <p:animScale>
                                      <p:cBhvr>
                                        <p:cTn id="53" dur="500" fill="hold"/>
                                        <p:tgtEl>
                                          <p:spTgt spid="79"/>
                                        </p:tgtEl>
                                      </p:cBhvr>
                                      <p:by x="92000" y="92000"/>
                                    </p:animScale>
                                  </p:childTnLst>
                                </p:cTn>
                              </p:par>
                            </p:childTnLst>
                          </p:cTn>
                        </p:par>
                        <p:par>
                          <p:cTn id="54" fill="hold">
                            <p:stCondLst>
                              <p:cond delay="9000"/>
                            </p:stCondLst>
                            <p:childTnLst>
                              <p:par>
                                <p:cTn id="55" presetID="10" presetClass="entr" presetSubtype="0" fill="hold" nodeType="afterEffect">
                                  <p:stCondLst>
                                    <p:cond delay="0"/>
                                  </p:stCondLst>
                                  <p:childTnLst>
                                    <p:set>
                                      <p:cBhvr>
                                        <p:cTn id="56" dur="1" fill="hold">
                                          <p:stCondLst>
                                            <p:cond delay="0"/>
                                          </p:stCondLst>
                                        </p:cTn>
                                        <p:tgtEl>
                                          <p:spTgt spid="167"/>
                                        </p:tgtEl>
                                        <p:attrNameLst>
                                          <p:attrName>style.visibility</p:attrName>
                                        </p:attrNameLst>
                                      </p:cBhvr>
                                      <p:to>
                                        <p:strVal val="visible"/>
                                      </p:to>
                                    </p:set>
                                    <p:animEffect transition="in" filter="fade">
                                      <p:cBhvr>
                                        <p:cTn id="57" dur="750"/>
                                        <p:tgtEl>
                                          <p:spTgt spid="167"/>
                                        </p:tgtEl>
                                      </p:cBhvr>
                                    </p:animEffect>
                                  </p:childTnLst>
                                </p:cTn>
                              </p:par>
                            </p:childTnLst>
                          </p:cTn>
                        </p:par>
                        <p:par>
                          <p:cTn id="58" fill="hold">
                            <p:stCondLst>
                              <p:cond delay="10000"/>
                            </p:stCondLst>
                            <p:childTnLst>
                              <p:par>
                                <p:cTn id="59" presetID="63" presetClass="path" presetSubtype="0" decel="100000" fill="hold" nodeType="afterEffect">
                                  <p:stCondLst>
                                    <p:cond delay="0"/>
                                  </p:stCondLst>
                                  <p:childTnLst>
                                    <p:animMotion origin="layout" path="M -0.02412 -2.38765E-6 L -2.15216E-6 -2.38765E-6 " pathEditMode="relative" rAng="0" ptsTypes="AA">
                                      <p:cBhvr>
                                        <p:cTn id="60" dur="500" fill="hold"/>
                                        <p:tgtEl>
                                          <p:spTgt spid="167"/>
                                        </p:tgtEl>
                                        <p:attrNameLst>
                                          <p:attrName>ppt_x</p:attrName>
                                          <p:attrName>ppt_y</p:attrName>
                                        </p:attrNameLst>
                                      </p:cBhvr>
                                      <p:rCtr x="1200" y="0"/>
                                    </p:animMotion>
                                  </p:childTnLst>
                                </p:cTn>
                              </p:par>
                            </p:childTnLst>
                          </p:cTn>
                        </p:par>
                        <p:par>
                          <p:cTn id="61" fill="hold">
                            <p:stCondLst>
                              <p:cond delay="10500"/>
                            </p:stCondLst>
                            <p:childTnLst>
                              <p:par>
                                <p:cTn id="62" presetID="6" presetClass="emph" presetSubtype="0" accel="100000" autoRev="1" fill="hold" nodeType="afterEffect">
                                  <p:stCondLst>
                                    <p:cond delay="0"/>
                                  </p:stCondLst>
                                  <p:childTnLst>
                                    <p:animScale>
                                      <p:cBhvr>
                                        <p:cTn id="63" dur="500" fill="hold"/>
                                        <p:tgtEl>
                                          <p:spTgt spid="167"/>
                                        </p:tgtEl>
                                      </p:cBhvr>
                                      <p:by x="92000" y="92000"/>
                                    </p:animScale>
                                  </p:childTnLst>
                                </p:cTn>
                              </p:par>
                            </p:childTnLst>
                          </p:cTn>
                        </p:par>
                        <p:par>
                          <p:cTn id="64" fill="hold">
                            <p:stCondLst>
                              <p:cond delay="11000"/>
                            </p:stCondLst>
                            <p:childTnLst>
                              <p:par>
                                <p:cTn id="65" presetID="10" presetClass="entr" presetSubtype="0" fill="hold" nodeType="afterEffect">
                                  <p:stCondLst>
                                    <p:cond delay="0"/>
                                  </p:stCondLst>
                                  <p:childTnLst>
                                    <p:set>
                                      <p:cBhvr>
                                        <p:cTn id="66" dur="1" fill="hold">
                                          <p:stCondLst>
                                            <p:cond delay="0"/>
                                          </p:stCondLst>
                                        </p:cTn>
                                        <p:tgtEl>
                                          <p:spTgt spid="178"/>
                                        </p:tgtEl>
                                        <p:attrNameLst>
                                          <p:attrName>style.visibility</p:attrName>
                                        </p:attrNameLst>
                                      </p:cBhvr>
                                      <p:to>
                                        <p:strVal val="visible"/>
                                      </p:to>
                                    </p:set>
                                    <p:animEffect transition="in" filter="fade">
                                      <p:cBhvr>
                                        <p:cTn id="67" dur="750"/>
                                        <p:tgtEl>
                                          <p:spTgt spid="178"/>
                                        </p:tgtEl>
                                      </p:cBhvr>
                                    </p:animEffect>
                                  </p:childTnLst>
                                </p:cTn>
                              </p:par>
                            </p:childTnLst>
                          </p:cTn>
                        </p:par>
                        <p:par>
                          <p:cTn id="68" fill="hold">
                            <p:stCondLst>
                              <p:cond delay="12000"/>
                            </p:stCondLst>
                            <p:childTnLst>
                              <p:par>
                                <p:cTn id="69" presetID="63" presetClass="path" presetSubtype="0" decel="100000" fill="hold" nodeType="afterEffect">
                                  <p:stCondLst>
                                    <p:cond delay="0"/>
                                  </p:stCondLst>
                                  <p:childTnLst>
                                    <p:animMotion origin="layout" path="M -0.02412 -2.38765E-6 L -2.15216E-6 -2.38765E-6 " pathEditMode="relative" rAng="0" ptsTypes="AA">
                                      <p:cBhvr>
                                        <p:cTn id="70" dur="500" fill="hold"/>
                                        <p:tgtEl>
                                          <p:spTgt spid="178"/>
                                        </p:tgtEl>
                                        <p:attrNameLst>
                                          <p:attrName>ppt_x</p:attrName>
                                          <p:attrName>ppt_y</p:attrName>
                                        </p:attrNameLst>
                                      </p:cBhvr>
                                      <p:rCtr x="1200" y="0"/>
                                    </p:animMotion>
                                  </p:childTnLst>
                                </p:cTn>
                              </p:par>
                            </p:childTnLst>
                          </p:cTn>
                        </p:par>
                        <p:par>
                          <p:cTn id="71" fill="hold">
                            <p:stCondLst>
                              <p:cond delay="12500"/>
                            </p:stCondLst>
                            <p:childTnLst>
                              <p:par>
                                <p:cTn id="72" presetID="6" presetClass="emph" presetSubtype="0" accel="100000" autoRev="1" fill="hold" nodeType="afterEffect">
                                  <p:stCondLst>
                                    <p:cond delay="0"/>
                                  </p:stCondLst>
                                  <p:childTnLst>
                                    <p:animScale>
                                      <p:cBhvr>
                                        <p:cTn id="73" dur="500" fill="hold"/>
                                        <p:tgtEl>
                                          <p:spTgt spid="178"/>
                                        </p:tgtEl>
                                      </p:cBhvr>
                                      <p:by x="92000" y="92000"/>
                                    </p:animScale>
                                  </p:childTnLst>
                                </p:cTn>
                              </p:par>
                            </p:childTnLst>
                          </p:cTn>
                        </p:par>
                        <p:par>
                          <p:cTn id="74" fill="hold">
                            <p:stCondLst>
                              <p:cond delay="13000"/>
                            </p:stCondLst>
                            <p:childTnLst>
                              <p:par>
                                <p:cTn id="75" presetID="10" presetClass="entr" presetSubtype="0" fill="hold" nodeType="afterEffect">
                                  <p:stCondLst>
                                    <p:cond delay="0"/>
                                  </p:stCondLst>
                                  <p:childTnLst>
                                    <p:set>
                                      <p:cBhvr>
                                        <p:cTn id="76" dur="1" fill="hold">
                                          <p:stCondLst>
                                            <p:cond delay="0"/>
                                          </p:stCondLst>
                                        </p:cTn>
                                        <p:tgtEl>
                                          <p:spTgt spid="189"/>
                                        </p:tgtEl>
                                        <p:attrNameLst>
                                          <p:attrName>style.visibility</p:attrName>
                                        </p:attrNameLst>
                                      </p:cBhvr>
                                      <p:to>
                                        <p:strVal val="visible"/>
                                      </p:to>
                                    </p:set>
                                    <p:animEffect transition="in" filter="fade">
                                      <p:cBhvr>
                                        <p:cTn id="77" dur="750"/>
                                        <p:tgtEl>
                                          <p:spTgt spid="189"/>
                                        </p:tgtEl>
                                      </p:cBhvr>
                                    </p:animEffect>
                                  </p:childTnLst>
                                </p:cTn>
                              </p:par>
                            </p:childTnLst>
                          </p:cTn>
                        </p:par>
                        <p:par>
                          <p:cTn id="78" fill="hold">
                            <p:stCondLst>
                              <p:cond delay="14000"/>
                            </p:stCondLst>
                            <p:childTnLst>
                              <p:par>
                                <p:cTn id="79" presetID="63" presetClass="path" presetSubtype="0" decel="100000" fill="hold" nodeType="afterEffect">
                                  <p:stCondLst>
                                    <p:cond delay="0"/>
                                  </p:stCondLst>
                                  <p:childTnLst>
                                    <p:animMotion origin="layout" path="M -0.02412 -2.38765E-6 L -2.15216E-6 -2.38765E-6 " pathEditMode="relative" rAng="0" ptsTypes="AA">
                                      <p:cBhvr>
                                        <p:cTn id="80" dur="500" fill="hold"/>
                                        <p:tgtEl>
                                          <p:spTgt spid="189"/>
                                        </p:tgtEl>
                                        <p:attrNameLst>
                                          <p:attrName>ppt_x</p:attrName>
                                          <p:attrName>ppt_y</p:attrName>
                                        </p:attrNameLst>
                                      </p:cBhvr>
                                      <p:rCtr x="1200" y="0"/>
                                    </p:animMotion>
                                  </p:childTnLst>
                                </p:cTn>
                              </p:par>
                            </p:childTnLst>
                          </p:cTn>
                        </p:par>
                        <p:par>
                          <p:cTn id="81" fill="hold">
                            <p:stCondLst>
                              <p:cond delay="14500"/>
                            </p:stCondLst>
                            <p:childTnLst>
                              <p:par>
                                <p:cTn id="82" presetID="6" presetClass="emph" presetSubtype="0" accel="100000" autoRev="1" fill="hold" nodeType="afterEffect">
                                  <p:stCondLst>
                                    <p:cond delay="0"/>
                                  </p:stCondLst>
                                  <p:childTnLst>
                                    <p:animScale>
                                      <p:cBhvr>
                                        <p:cTn id="83" dur="500" fill="hold"/>
                                        <p:tgtEl>
                                          <p:spTgt spid="189"/>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a:fillRect/>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a:fillRect/>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a:fillRect/>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a:fillRect/>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51737" y="312081"/>
            <a:ext cx="6786880" cy="701040"/>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dirty="0"/>
              <a:t>网络信息内容过滤的主要方法</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5"/>
          <p:cNvSpPr>
            <a:spLocks noChangeArrowheads="1"/>
          </p:cNvSpPr>
          <p:nvPr/>
        </p:nvSpPr>
        <p:spPr bwMode="auto">
          <a:xfrm>
            <a:off x="2250440" y="3111500"/>
            <a:ext cx="944245" cy="97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rgbClr val="1F4E79"/>
                </a:solidFill>
                <a:latin typeface="微软雅黑" panose="020B0503020204020204" pitchFamily="34" charset="-122"/>
                <a:ea typeface="微软雅黑" panose="020B0503020204020204" pitchFamily="34" charset="-122"/>
                <a:sym typeface="宋体" panose="02010600030101010101" pitchFamily="2" charset="-122"/>
              </a:rPr>
              <a:t>逻辑方法</a:t>
            </a:r>
          </a:p>
        </p:txBody>
      </p:sp>
      <p:grpSp>
        <p:nvGrpSpPr>
          <p:cNvPr id="2" name="组合 1"/>
          <p:cNvGrpSpPr/>
          <p:nvPr/>
        </p:nvGrpSpPr>
        <p:grpSpPr bwMode="auto">
          <a:xfrm>
            <a:off x="6280111" y="1518760"/>
            <a:ext cx="5885815" cy="4869815"/>
            <a:chOff x="6950675" y="2202609"/>
            <a:chExt cx="7850453" cy="6481985"/>
          </a:xfrm>
        </p:grpSpPr>
        <p:sp>
          <p:nvSpPr>
            <p:cNvPr id="12" name="TextBox 138"/>
            <p:cNvSpPr txBox="1">
              <a:spLocks noChangeArrowheads="1"/>
            </p:cNvSpPr>
            <p:nvPr/>
          </p:nvSpPr>
          <p:spPr bwMode="auto">
            <a:xfrm>
              <a:off x="7232712" y="2202609"/>
              <a:ext cx="3546213" cy="73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400" dirty="0">
                  <a:solidFill>
                    <a:srgbClr val="00B0F0"/>
                  </a:solidFill>
                  <a:latin typeface="微软雅黑" panose="020B0503020204020204" pitchFamily="34" charset="-122"/>
                  <a:ea typeface="微软雅黑" panose="020B0503020204020204" pitchFamily="34" charset="-122"/>
                  <a:cs typeface="华文黑体" charset="-122"/>
                </a:rPr>
                <a:t>ID3决策树算法</a:t>
              </a:r>
            </a:p>
          </p:txBody>
        </p:sp>
        <p:sp>
          <p:nvSpPr>
            <p:cNvPr id="4" name="矩形 22"/>
            <p:cNvSpPr>
              <a:spLocks noChangeArrowheads="1"/>
            </p:cNvSpPr>
            <p:nvPr/>
          </p:nvSpPr>
          <p:spPr bwMode="auto">
            <a:xfrm>
              <a:off x="7073484" y="2574698"/>
              <a:ext cx="360058" cy="230796"/>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TextBox 138"/>
            <p:cNvSpPr txBox="1">
              <a:spLocks noChangeArrowheads="1"/>
            </p:cNvSpPr>
            <p:nvPr/>
          </p:nvSpPr>
          <p:spPr bwMode="auto">
            <a:xfrm>
              <a:off x="6950675" y="4606413"/>
              <a:ext cx="3546213" cy="73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400" dirty="0">
                  <a:solidFill>
                    <a:srgbClr val="00B0F0"/>
                  </a:solidFill>
                  <a:latin typeface="微软雅黑" panose="020B0503020204020204" pitchFamily="34" charset="-122"/>
                  <a:ea typeface="微软雅黑" panose="020B0503020204020204" pitchFamily="34" charset="-122"/>
                  <a:cs typeface="华文黑体" charset="-122"/>
                </a:rPr>
                <a:t>AQ11算法</a:t>
              </a:r>
            </a:p>
          </p:txBody>
        </p:sp>
        <p:sp>
          <p:nvSpPr>
            <p:cNvPr id="36" name="TextBox 138"/>
            <p:cNvSpPr txBox="1">
              <a:spLocks noChangeArrowheads="1"/>
            </p:cNvSpPr>
            <p:nvPr/>
          </p:nvSpPr>
          <p:spPr bwMode="auto">
            <a:xfrm>
              <a:off x="7557944" y="6995847"/>
              <a:ext cx="6716376" cy="73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2400" dirty="0">
                  <a:solidFill>
                    <a:srgbClr val="00B0F0"/>
                  </a:solidFill>
                  <a:latin typeface="微软雅黑" panose="020B0503020204020204" pitchFamily="34" charset="-122"/>
                  <a:ea typeface="微软雅黑" panose="020B0503020204020204" pitchFamily="34" charset="-122"/>
                  <a:cs typeface="华文黑体" charset="-122"/>
                </a:rPr>
                <a:t>基于Rough集理论的逻辑学习算法</a:t>
              </a:r>
            </a:p>
          </p:txBody>
        </p:sp>
        <p:sp>
          <p:nvSpPr>
            <p:cNvPr id="49" name="TextBox 138"/>
            <p:cNvSpPr txBox="1">
              <a:spLocks noChangeArrowheads="1"/>
            </p:cNvSpPr>
            <p:nvPr/>
          </p:nvSpPr>
          <p:spPr bwMode="auto">
            <a:xfrm>
              <a:off x="7433441" y="3058816"/>
              <a:ext cx="7367687" cy="1321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l" fontAlgn="auto">
                <a:lnSpc>
                  <a:spcPct val="100000"/>
                </a:lnSpc>
              </a:pPr>
              <a:r>
                <a:rPr lang="zh-CN" altLang="en-US" sz="1600" dirty="0">
                  <a:latin typeface="微软雅黑" panose="020B0503020204020204" pitchFamily="34" charset="-122"/>
                  <a:ea typeface="微软雅黑" panose="020B0503020204020204" pitchFamily="34" charset="-122"/>
                  <a:cs typeface="华文黑体" charset="-122"/>
                </a:rPr>
                <a:t>使用一棵过滤决策树表示学习结果；</a:t>
              </a:r>
            </a:p>
            <a:p>
              <a:pPr algn="l" fontAlgn="auto">
                <a:lnSpc>
                  <a:spcPct val="100000"/>
                </a:lnSpc>
              </a:pPr>
              <a:r>
                <a:rPr lang="zh-CN" altLang="en-US" sz="1600" dirty="0">
                  <a:latin typeface="微软雅黑" panose="020B0503020204020204" pitchFamily="34" charset="-122"/>
                  <a:ea typeface="微软雅黑" panose="020B0503020204020204" pitchFamily="34" charset="-122"/>
                  <a:cs typeface="华文黑体" charset="-122"/>
                </a:rPr>
                <a:t>决策树的每个节点都是样本的某个属性，采用信息熵作为节点的选择依据；</a:t>
              </a:r>
            </a:p>
            <a:p>
              <a:pPr algn="l" fontAlgn="auto">
                <a:lnSpc>
                  <a:spcPct val="100000"/>
                </a:lnSpc>
              </a:pPr>
              <a:r>
                <a:rPr lang="zh-CN" altLang="en-US" sz="1600" dirty="0">
                  <a:latin typeface="微软雅黑" panose="020B0503020204020204" pitchFamily="34" charset="-122"/>
                  <a:ea typeface="微软雅黑" panose="020B0503020204020204" pitchFamily="34" charset="-122"/>
                  <a:cs typeface="华文黑体" charset="-122"/>
                </a:rPr>
                <a:t>采用了有效的增量学习策略</a:t>
              </a:r>
            </a:p>
          </p:txBody>
        </p:sp>
        <p:sp>
          <p:nvSpPr>
            <p:cNvPr id="50" name="TextBox 138"/>
            <p:cNvSpPr txBox="1">
              <a:spLocks noChangeArrowheads="1"/>
            </p:cNvSpPr>
            <p:nvPr/>
          </p:nvSpPr>
          <p:spPr bwMode="auto">
            <a:xfrm>
              <a:off x="7232712" y="5620675"/>
              <a:ext cx="7367687" cy="347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l" fontAlgn="auto">
                <a:lnSpc>
                  <a:spcPct val="100000"/>
                </a:lnSpc>
              </a:pPr>
              <a:r>
                <a:rPr lang="zh-CN" altLang="en-US" sz="1600" dirty="0">
                  <a:latin typeface="微软雅黑" panose="020B0503020204020204" pitchFamily="34" charset="-122"/>
                  <a:ea typeface="微软雅黑" panose="020B0503020204020204" pitchFamily="34" charset="-122"/>
                  <a:cs typeface="华文黑体" charset="-122"/>
                </a:rPr>
                <a:t>使用了逻辑语言来描述学习结果</a:t>
              </a:r>
            </a:p>
          </p:txBody>
        </p:sp>
        <p:sp>
          <p:nvSpPr>
            <p:cNvPr id="51" name="TextBox 138"/>
            <p:cNvSpPr txBox="1">
              <a:spLocks noChangeArrowheads="1"/>
            </p:cNvSpPr>
            <p:nvPr/>
          </p:nvSpPr>
          <p:spPr bwMode="auto">
            <a:xfrm>
              <a:off x="7232712" y="8012645"/>
              <a:ext cx="7367687" cy="67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l" fontAlgn="auto">
                <a:lnSpc>
                  <a:spcPct val="100000"/>
                </a:lnSpc>
              </a:pPr>
              <a:r>
                <a:rPr lang="zh-CN" altLang="en-US" sz="1600" dirty="0">
                  <a:latin typeface="微软雅黑" panose="020B0503020204020204" pitchFamily="34" charset="-122"/>
                  <a:ea typeface="微软雅黑" panose="020B0503020204020204" pitchFamily="34" charset="-122"/>
                  <a:cs typeface="华文黑体" charset="-122"/>
                </a:rPr>
                <a:t>数据约简可以保持相关主题一致的约束下大大简化样本数据，最终使用很少的几条逻辑规则就能描述过滤规则</a:t>
              </a:r>
            </a:p>
          </p:txBody>
        </p:sp>
      </p:grpSp>
      <p:sp>
        <p:nvSpPr>
          <p:cNvPr id="8" name="矩形 22"/>
          <p:cNvSpPr>
            <a:spLocks noChangeArrowheads="1"/>
          </p:cNvSpPr>
          <p:nvPr/>
        </p:nvSpPr>
        <p:spPr bwMode="auto">
          <a:xfrm>
            <a:off x="6372225" y="3517900"/>
            <a:ext cx="269875" cy="17272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矩形 22"/>
          <p:cNvSpPr>
            <a:spLocks noChangeArrowheads="1"/>
          </p:cNvSpPr>
          <p:nvPr/>
        </p:nvSpPr>
        <p:spPr bwMode="auto">
          <a:xfrm>
            <a:off x="6491605" y="5307965"/>
            <a:ext cx="269875" cy="172720"/>
          </a:xfrm>
          <a:prstGeom prst="rect">
            <a:avLst/>
          </a:prstGeom>
          <a:solidFill>
            <a:srgbClr val="00B0F0">
              <a:alpha val="73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7" name="组合 26"/>
          <p:cNvGrpSpPr/>
          <p:nvPr/>
        </p:nvGrpSpPr>
        <p:grpSpPr bwMode="auto">
          <a:xfrm>
            <a:off x="1819633" y="2738200"/>
            <a:ext cx="1804988" cy="1803797"/>
            <a:chOff x="1642796" y="2615022"/>
            <a:chExt cx="2407382" cy="2405286"/>
          </a:xfrm>
          <a:solidFill>
            <a:schemeClr val="accent5">
              <a:lumMod val="60000"/>
              <a:lumOff val="40000"/>
            </a:schemeClr>
          </a:solidFill>
        </p:grpSpPr>
        <p:sp>
          <p:nvSpPr>
            <p:cNvPr id="28" name="空心弧 3"/>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
          <p:nvSpPr>
            <p:cNvPr id="29" name="空心弧 3"/>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bwMode="auto">
          <a:xfrm>
            <a:off x="3642360" y="1971675"/>
            <a:ext cx="2599056" cy="3337560"/>
            <a:chOff x="3767879" y="1656458"/>
            <a:chExt cx="3464805" cy="4449392"/>
          </a:xfrm>
        </p:grpSpPr>
        <p:cxnSp>
          <p:nvCxnSpPr>
            <p:cNvPr id="31" name="直接连接符 30"/>
            <p:cNvCxnSpPr/>
            <p:nvPr/>
          </p:nvCxnSpPr>
          <p:spPr>
            <a:xfrm flipH="1">
              <a:off x="3971044" y="1656458"/>
              <a:ext cx="3119424" cy="1343452"/>
            </a:xfrm>
            <a:prstGeom prst="line">
              <a:avLst/>
            </a:prstGeom>
            <a:ln>
              <a:solidFill>
                <a:srgbClr val="8650AE"/>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930411" y="4726843"/>
              <a:ext cx="3302273" cy="1379007"/>
            </a:xfrm>
            <a:prstGeom prst="line">
              <a:avLst/>
            </a:prstGeom>
            <a:ln>
              <a:solidFill>
                <a:srgbClr val="8650AE"/>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3767879" y="3832901"/>
              <a:ext cx="3392850" cy="0"/>
            </a:xfrm>
            <a:prstGeom prst="line">
              <a:avLst/>
            </a:prstGeom>
            <a:ln>
              <a:solidFill>
                <a:srgbClr val="8FAADC"/>
              </a:solidFill>
            </a:ln>
          </p:spPr>
          <p:style>
            <a:lnRef idx="1">
              <a:schemeClr val="accent1"/>
            </a:lnRef>
            <a:fillRef idx="0">
              <a:schemeClr val="accent1"/>
            </a:fillRef>
            <a:effectRef idx="0">
              <a:schemeClr val="accent1"/>
            </a:effectRef>
            <a:fontRef idx="minor">
              <a:schemeClr val="tx1"/>
            </a:fontRef>
          </p:style>
        </p:cxnSp>
      </p:grpSp>
      <p:sp>
        <p:nvSpPr>
          <p:cNvPr id="34" name="空心弧 4"/>
          <p:cNvSpPr/>
          <p:nvPr/>
        </p:nvSpPr>
        <p:spPr bwMode="auto">
          <a:xfrm rot="16200000">
            <a:off x="1455540" y="237378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rgbClr val="7030A0">
              <a:alpha val="84000"/>
            </a:srgbClr>
          </a:solidFill>
          <a:ln>
            <a:noFill/>
          </a:ln>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right)">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515" y="24964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760738" y="2308399"/>
            <a:ext cx="9283065" cy="2590165"/>
          </a:xfrm>
          <a:prstGeom prst="rect">
            <a:avLst/>
          </a:prstGeom>
          <a:noFill/>
          <a:ln w="9525">
            <a:noFill/>
            <a:miter lim="800000"/>
          </a:ln>
        </p:spPr>
        <p:txBody>
          <a:bodyPr/>
          <a:lstStyle/>
          <a:p>
            <a:r>
              <a:rPr lang="en-US" altLang="zh-CN"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4.6 </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网络</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信息内容</a:t>
            </a:r>
            <a:r>
              <a:rPr lang="zh-CN" altLang="en-US" sz="44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过滤典型</a:t>
            </a:r>
            <a:r>
              <a:rPr lang="zh-CN" altLang="en-US" sz="44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系统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文本框 182"/>
          <p:cNvSpPr txBox="1"/>
          <p:nvPr/>
        </p:nvSpPr>
        <p:spPr>
          <a:xfrm>
            <a:off x="463550" y="2026285"/>
            <a:ext cx="3543300" cy="7226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Agent必须支持一个易懂、</a:t>
            </a:r>
          </a:p>
          <a:p>
            <a:pPr algn="l"/>
            <a:r>
              <a:rPr lang="zh-CN" altLang="en-US" sz="2000" dirty="0">
                <a:solidFill>
                  <a:schemeClr val="tx2"/>
                </a:solidFill>
                <a:latin typeface="微软雅黑" panose="020B0503020204020204" pitchFamily="34" charset="-122"/>
                <a:ea typeface="微软雅黑" panose="020B0503020204020204" pitchFamily="34" charset="-122"/>
              </a:rPr>
              <a:t>相容的界面</a:t>
            </a:r>
          </a:p>
        </p:txBody>
      </p:sp>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基于多Agents的过滤系统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Freeform 5"/>
          <p:cNvSpPr>
            <a:spLocks noChangeArrowheads="1"/>
          </p:cNvSpPr>
          <p:nvPr/>
        </p:nvSpPr>
        <p:spPr bwMode="auto">
          <a:xfrm>
            <a:off x="6022975" y="2938145"/>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rgbClr val="00B0F0"/>
          </a:solidFill>
          <a:ln>
            <a:noFill/>
          </a:ln>
        </p:spPr>
        <p:txBody>
          <a:bodyPr/>
          <a:lstStyle/>
          <a:p>
            <a:endParaRPr lang="zh-CN" altLang="en-US">
              <a:solidFill>
                <a:schemeClr val="accent1"/>
              </a:solidFill>
            </a:endParaRPr>
          </a:p>
        </p:txBody>
      </p:sp>
      <p:sp>
        <p:nvSpPr>
          <p:cNvPr id="41" name="Freeform 6"/>
          <p:cNvSpPr>
            <a:spLocks noChangeArrowheads="1"/>
          </p:cNvSpPr>
          <p:nvPr/>
        </p:nvSpPr>
        <p:spPr bwMode="auto">
          <a:xfrm>
            <a:off x="5230813" y="3096895"/>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rgbClr val="92D050"/>
          </a:solidFill>
          <a:ln>
            <a:noFill/>
          </a:ln>
        </p:spPr>
        <p:txBody>
          <a:bodyPr/>
          <a:lstStyle/>
          <a:p>
            <a:endParaRPr lang="zh-CN" altLang="en-US">
              <a:solidFill>
                <a:schemeClr val="accent1"/>
              </a:solidFill>
            </a:endParaRPr>
          </a:p>
        </p:txBody>
      </p:sp>
      <p:sp>
        <p:nvSpPr>
          <p:cNvPr id="42" name="Freeform 7"/>
          <p:cNvSpPr>
            <a:spLocks noChangeArrowheads="1"/>
          </p:cNvSpPr>
          <p:nvPr/>
        </p:nvSpPr>
        <p:spPr bwMode="auto">
          <a:xfrm>
            <a:off x="6045200" y="346043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rgbClr val="00B050"/>
          </a:solidFill>
          <a:ln>
            <a:noFill/>
          </a:ln>
        </p:spPr>
        <p:txBody>
          <a:bodyPr/>
          <a:lstStyle/>
          <a:p>
            <a:endParaRPr lang="zh-CN" altLang="en-US">
              <a:solidFill>
                <a:schemeClr val="accent1"/>
              </a:solidFill>
            </a:endParaRPr>
          </a:p>
        </p:txBody>
      </p:sp>
      <p:sp>
        <p:nvSpPr>
          <p:cNvPr id="43" name="Freeform 8"/>
          <p:cNvSpPr>
            <a:spLocks noChangeArrowheads="1"/>
          </p:cNvSpPr>
          <p:nvPr/>
        </p:nvSpPr>
        <p:spPr bwMode="auto">
          <a:xfrm>
            <a:off x="6030913" y="3650933"/>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rgbClr val="0070C0"/>
          </a:solidFill>
          <a:ln>
            <a:noFill/>
          </a:ln>
        </p:spPr>
        <p:txBody>
          <a:bodyPr/>
          <a:lstStyle/>
          <a:p>
            <a:endParaRPr lang="zh-CN" altLang="en-US">
              <a:solidFill>
                <a:schemeClr val="accent1"/>
              </a:solidFill>
            </a:endParaRPr>
          </a:p>
        </p:txBody>
      </p:sp>
      <p:sp>
        <p:nvSpPr>
          <p:cNvPr id="44" name="Freeform 9"/>
          <p:cNvSpPr>
            <a:spLocks noChangeArrowheads="1"/>
          </p:cNvSpPr>
          <p:nvPr/>
        </p:nvSpPr>
        <p:spPr bwMode="auto">
          <a:xfrm>
            <a:off x="5554663" y="3650933"/>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accent6">
              <a:lumMod val="75000"/>
            </a:schemeClr>
          </a:solidFill>
          <a:ln>
            <a:noFill/>
          </a:ln>
        </p:spPr>
        <p:txBody>
          <a:bodyPr/>
          <a:lstStyle/>
          <a:p>
            <a:endParaRPr lang="zh-CN" altLang="en-US">
              <a:solidFill>
                <a:schemeClr val="accent1"/>
              </a:solidFill>
            </a:endParaRPr>
          </a:p>
        </p:txBody>
      </p:sp>
      <p:grpSp>
        <p:nvGrpSpPr>
          <p:cNvPr id="45" name="组合 44"/>
          <p:cNvGrpSpPr/>
          <p:nvPr/>
        </p:nvGrpSpPr>
        <p:grpSpPr>
          <a:xfrm>
            <a:off x="3907155" y="2147251"/>
            <a:ext cx="1271270" cy="1358584"/>
            <a:chOff x="904875" y="1522413"/>
            <a:chExt cx="996950" cy="1101725"/>
          </a:xfrm>
        </p:grpSpPr>
        <p:sp>
          <p:nvSpPr>
            <p:cNvPr id="46"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7"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9" name="矩形 1"/>
            <p:cNvSpPr>
              <a:spLocks noChangeArrowheads="1"/>
            </p:cNvSpPr>
            <p:nvPr/>
          </p:nvSpPr>
          <p:spPr bwMode="auto">
            <a:xfrm>
              <a:off x="1000443" y="1797050"/>
              <a:ext cx="846137" cy="79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800" dirty="0">
                  <a:solidFill>
                    <a:srgbClr val="92D050"/>
                  </a:solidFill>
                  <a:latin typeface="微软雅黑" panose="020B0503020204020204" pitchFamily="34" charset="-122"/>
                  <a:ea typeface="微软雅黑" panose="020B0503020204020204" pitchFamily="34" charset="-122"/>
                </a:rPr>
                <a:t>综合性</a:t>
              </a:r>
            </a:p>
          </p:txBody>
        </p:sp>
      </p:grpSp>
      <p:grpSp>
        <p:nvGrpSpPr>
          <p:cNvPr id="50" name="组合 49"/>
          <p:cNvGrpSpPr/>
          <p:nvPr/>
        </p:nvGrpSpPr>
        <p:grpSpPr>
          <a:xfrm>
            <a:off x="6277610" y="1713230"/>
            <a:ext cx="1284605" cy="1330960"/>
            <a:chOff x="3128963" y="919747"/>
            <a:chExt cx="1106553" cy="1224966"/>
          </a:xfrm>
          <a:solidFill>
            <a:srgbClr val="00B0F0"/>
          </a:solidFill>
        </p:grpSpPr>
        <p:sp>
          <p:nvSpPr>
            <p:cNvPr id="51"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2" name="Freeform 1791"/>
            <p:cNvSpPr>
              <a:spLocks noChangeArrowheads="1"/>
            </p:cNvSpPr>
            <p:nvPr/>
          </p:nvSpPr>
          <p:spPr bwMode="auto">
            <a:xfrm>
              <a:off x="3830703" y="919747"/>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4" name="矩形 1"/>
            <p:cNvSpPr>
              <a:spLocks noChangeArrowheads="1"/>
            </p:cNvSpPr>
            <p:nvPr/>
          </p:nvSpPr>
          <p:spPr bwMode="auto">
            <a:xfrm>
              <a:off x="3259138" y="1238568"/>
              <a:ext cx="846137" cy="78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400" dirty="0">
                  <a:solidFill>
                    <a:srgbClr val="00B0F0"/>
                  </a:solidFill>
                  <a:latin typeface="微软雅黑" panose="020B0503020204020204" pitchFamily="34" charset="-122"/>
                  <a:ea typeface="微软雅黑" panose="020B0503020204020204" pitchFamily="34" charset="-122"/>
                </a:rPr>
                <a:t>表达性</a:t>
              </a:r>
            </a:p>
          </p:txBody>
        </p:sp>
      </p:grpSp>
      <p:grpSp>
        <p:nvGrpSpPr>
          <p:cNvPr id="55" name="组合 54"/>
          <p:cNvGrpSpPr/>
          <p:nvPr/>
        </p:nvGrpSpPr>
        <p:grpSpPr>
          <a:xfrm>
            <a:off x="7035800" y="3126238"/>
            <a:ext cx="1200723" cy="934598"/>
            <a:chOff x="3759200" y="2419350"/>
            <a:chExt cx="933818" cy="757247"/>
          </a:xfrm>
        </p:grpSpPr>
        <p:sp>
          <p:nvSpPr>
            <p:cNvPr id="56"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rgbClr val="00B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7" name="Freeform 1792"/>
            <p:cNvSpPr>
              <a:spLocks noChangeArrowheads="1"/>
            </p:cNvSpPr>
            <p:nvPr/>
          </p:nvSpPr>
          <p:spPr bwMode="auto">
            <a:xfrm rot="3360000">
              <a:off x="4386940" y="2658918"/>
              <a:ext cx="324163" cy="287993"/>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rgbClr val="00B05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9" name="矩形 1"/>
            <p:cNvSpPr>
              <a:spLocks noChangeArrowheads="1"/>
            </p:cNvSpPr>
            <p:nvPr/>
          </p:nvSpPr>
          <p:spPr bwMode="auto">
            <a:xfrm>
              <a:off x="3772288" y="2540159"/>
              <a:ext cx="730250" cy="63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200" dirty="0">
                  <a:solidFill>
                    <a:srgbClr val="2EBE70"/>
                  </a:solidFill>
                  <a:latin typeface="微软雅黑" panose="020B0503020204020204" pitchFamily="34" charset="-122"/>
                  <a:ea typeface="微软雅黑" panose="020B0503020204020204" pitchFamily="34" charset="-122"/>
                </a:rPr>
                <a:t>意图性</a:t>
              </a:r>
            </a:p>
          </p:txBody>
        </p:sp>
      </p:grpSp>
      <p:grpSp>
        <p:nvGrpSpPr>
          <p:cNvPr id="60" name="组合 59"/>
          <p:cNvGrpSpPr/>
          <p:nvPr/>
        </p:nvGrpSpPr>
        <p:grpSpPr>
          <a:xfrm>
            <a:off x="6276975" y="4270058"/>
            <a:ext cx="1196182" cy="1209199"/>
            <a:chOff x="3000375" y="3386138"/>
            <a:chExt cx="1196182" cy="1209199"/>
          </a:xfrm>
        </p:grpSpPr>
        <p:sp>
          <p:nvSpPr>
            <p:cNvPr id="61"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2" name="Freeform 1790"/>
            <p:cNvSpPr>
              <a:spLocks noChangeArrowheads="1"/>
            </p:cNvSpPr>
            <p:nvPr/>
          </p:nvSpPr>
          <p:spPr bwMode="auto">
            <a:xfrm rot="5880000">
              <a:off x="3797300" y="419608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4" name="矩形 1"/>
            <p:cNvSpPr>
              <a:spLocks noChangeArrowheads="1"/>
            </p:cNvSpPr>
            <p:nvPr/>
          </p:nvSpPr>
          <p:spPr bwMode="auto">
            <a:xfrm>
              <a:off x="3151823" y="3644583"/>
              <a:ext cx="809625" cy="72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0"/>
                </a:spcBef>
              </a:pPr>
              <a:r>
                <a:rPr lang="zh-CN" altLang="en-US" sz="2000" dirty="0">
                  <a:solidFill>
                    <a:srgbClr val="0070C0"/>
                  </a:solidFill>
                  <a:latin typeface="微软雅黑" panose="020B0503020204020204" pitchFamily="34" charset="-122"/>
                  <a:ea typeface="微软雅黑" panose="020B0503020204020204" pitchFamily="34" charset="-122"/>
                </a:rPr>
                <a:t>合作性</a:t>
              </a:r>
            </a:p>
          </p:txBody>
        </p:sp>
      </p:grpSp>
      <p:grpSp>
        <p:nvGrpSpPr>
          <p:cNvPr id="65" name="组合 64"/>
          <p:cNvGrpSpPr/>
          <p:nvPr/>
        </p:nvGrpSpPr>
        <p:grpSpPr>
          <a:xfrm>
            <a:off x="3883661" y="4350918"/>
            <a:ext cx="2161539" cy="1520927"/>
            <a:chOff x="1175356" y="3430588"/>
            <a:chExt cx="1554401" cy="1139825"/>
          </a:xfrm>
        </p:grpSpPr>
        <p:sp>
          <p:nvSpPr>
            <p:cNvPr id="66"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7" name="Freeform 1788"/>
            <p:cNvSpPr>
              <a:spLocks noChangeArrowheads="1"/>
            </p:cNvSpPr>
            <p:nvPr/>
          </p:nvSpPr>
          <p:spPr bwMode="auto">
            <a:xfrm rot="19320000">
              <a:off x="1175356" y="3651952"/>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9" name="矩形 1"/>
            <p:cNvSpPr>
              <a:spLocks noChangeArrowheads="1"/>
            </p:cNvSpPr>
            <p:nvPr/>
          </p:nvSpPr>
          <p:spPr bwMode="auto">
            <a:xfrm>
              <a:off x="1495317" y="3794575"/>
              <a:ext cx="1234440" cy="4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800" dirty="0">
                  <a:solidFill>
                    <a:srgbClr val="548235"/>
                  </a:solidFill>
                  <a:latin typeface="微软雅黑" panose="020B0503020204020204" pitchFamily="34" charset="-122"/>
                  <a:ea typeface="微软雅黑" panose="020B0503020204020204" pitchFamily="34" charset="-122"/>
                </a:rPr>
                <a:t>用户化</a:t>
              </a:r>
            </a:p>
          </p:txBody>
        </p:sp>
      </p:grpSp>
      <p:sp>
        <p:nvSpPr>
          <p:cNvPr id="70" name="文本框 69"/>
          <p:cNvSpPr txBox="1"/>
          <p:nvPr/>
        </p:nvSpPr>
        <p:spPr>
          <a:xfrm>
            <a:off x="7637780" y="1337310"/>
            <a:ext cx="2906395" cy="7226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Agent必须接受和理解不同形式的查询</a:t>
            </a:r>
          </a:p>
        </p:txBody>
      </p:sp>
      <p:sp>
        <p:nvSpPr>
          <p:cNvPr id="71" name="文本框 70"/>
          <p:cNvSpPr txBox="1"/>
          <p:nvPr/>
        </p:nvSpPr>
        <p:spPr>
          <a:xfrm>
            <a:off x="8432165" y="3096895"/>
            <a:ext cx="2906395" cy="10274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Agent必须知道“什么时候”和“如何完成”一个目标任务</a:t>
            </a:r>
          </a:p>
        </p:txBody>
      </p:sp>
      <p:sp>
        <p:nvSpPr>
          <p:cNvPr id="72" name="文本框 71"/>
          <p:cNvSpPr txBox="1"/>
          <p:nvPr/>
        </p:nvSpPr>
        <p:spPr>
          <a:xfrm>
            <a:off x="7142480" y="5713095"/>
            <a:ext cx="3896995"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Agent必须同用户进行合作</a:t>
            </a:r>
          </a:p>
        </p:txBody>
      </p:sp>
      <p:sp>
        <p:nvSpPr>
          <p:cNvPr id="73" name="文本框 72"/>
          <p:cNvSpPr txBox="1"/>
          <p:nvPr/>
        </p:nvSpPr>
        <p:spPr>
          <a:xfrm>
            <a:off x="463550" y="4528820"/>
            <a:ext cx="3565525"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Agent能够适应不同的用户</a:t>
            </a:r>
          </a:p>
        </p:txBody>
      </p:sp>
      <p:sp>
        <p:nvSpPr>
          <p:cNvPr id="74" name="文本框 73"/>
          <p:cNvSpPr txBox="1"/>
          <p:nvPr/>
        </p:nvSpPr>
        <p:spPr>
          <a:xfrm>
            <a:off x="1347470" y="1050925"/>
            <a:ext cx="3565525"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智能Agents技术特点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bldLvl="0" animBg="1"/>
      <p:bldP spid="42" grpId="0" bldLvl="0" animBg="1"/>
      <p:bldP spid="43" grpId="0" bldLvl="0" animBg="1"/>
      <p:bldP spid="44"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文本框 182"/>
          <p:cNvSpPr txBox="1"/>
          <p:nvPr/>
        </p:nvSpPr>
        <p:spPr>
          <a:xfrm>
            <a:off x="3234055" y="1760855"/>
            <a:ext cx="5798185"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核心是知识库的建立，建立过程一般需要三个表</a:t>
            </a:r>
          </a:p>
        </p:txBody>
      </p:sp>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基于多Agents的过滤系统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多Agents智能过滤系统中知识库的建立</a:t>
            </a:r>
          </a:p>
        </p:txBody>
      </p:sp>
      <p:grpSp>
        <p:nvGrpSpPr>
          <p:cNvPr id="8" name="组合 7"/>
          <p:cNvGrpSpPr/>
          <p:nvPr/>
        </p:nvGrpSpPr>
        <p:grpSpPr>
          <a:xfrm rot="10800000">
            <a:off x="304164" y="2178685"/>
            <a:ext cx="10778490" cy="4592320"/>
            <a:chOff x="-242379" y="803187"/>
            <a:chExt cx="10400906" cy="3952176"/>
          </a:xfrm>
        </p:grpSpPr>
        <p:sp>
          <p:nvSpPr>
            <p:cNvPr id="9"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10"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rgbClr val="0070C0"/>
            </a:solidFill>
            <a:ln>
              <a:noFill/>
            </a:ln>
          </p:spPr>
          <p:txBody>
            <a:bodyPr/>
            <a:lstStyle/>
            <a:p>
              <a:endParaRPr lang="zh-CN" altLang="en-US" sz="1600">
                <a:solidFill>
                  <a:srgbClr val="080808"/>
                </a:solidFill>
              </a:endParaRPr>
            </a:p>
          </p:txBody>
        </p:sp>
        <p:sp>
          <p:nvSpPr>
            <p:cNvPr id="11"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2"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rgbClr val="0070C0"/>
            </a:solidFill>
            <a:ln>
              <a:noFill/>
            </a:ln>
          </p:spPr>
          <p:txBody>
            <a:bodyPr/>
            <a:lstStyle/>
            <a:p>
              <a:endParaRPr lang="zh-CN" altLang="en-US" sz="1600">
                <a:solidFill>
                  <a:srgbClr val="080808"/>
                </a:solidFill>
              </a:endParaRPr>
            </a:p>
          </p:txBody>
        </p:sp>
        <p:sp>
          <p:nvSpPr>
            <p:cNvPr id="13"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rgbClr val="0070C0"/>
            </a:solidFill>
            <a:ln>
              <a:noFill/>
            </a:ln>
          </p:spPr>
          <p:txBody>
            <a:bodyPr/>
            <a:lstStyle/>
            <a:p>
              <a:endParaRPr lang="zh-CN" altLang="en-US" sz="1600">
                <a:solidFill>
                  <a:srgbClr val="080808"/>
                </a:solidFill>
              </a:endParaRPr>
            </a:p>
          </p:txBody>
        </p:sp>
        <p:sp>
          <p:nvSpPr>
            <p:cNvPr id="18" name="TextBox 101"/>
            <p:cNvSpPr txBox="1"/>
            <p:nvPr/>
          </p:nvSpPr>
          <p:spPr bwMode="auto">
            <a:xfrm rot="10800000">
              <a:off x="6345350" y="3368385"/>
              <a:ext cx="2159349" cy="621899"/>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000" dirty="0">
                  <a:solidFill>
                    <a:schemeClr val="accent1">
                      <a:lumMod val="75000"/>
                    </a:schemeClr>
                  </a:solidFill>
                </a:rPr>
                <a:t>主题词、相关词和过滤词表</a:t>
              </a:r>
            </a:p>
          </p:txBody>
        </p:sp>
        <p:sp>
          <p:nvSpPr>
            <p:cNvPr id="20" name="椭圆 19"/>
            <p:cNvSpPr/>
            <p:nvPr/>
          </p:nvSpPr>
          <p:spPr>
            <a:xfrm>
              <a:off x="5590452" y="3300820"/>
              <a:ext cx="536130" cy="536130"/>
            </a:xfrm>
            <a:prstGeom prst="ellipse">
              <a:avLst/>
            </a:prstGeom>
            <a:solidFill>
              <a:srgbClr val="0070C0"/>
            </a:solidFill>
            <a:ln>
              <a:solidFill>
                <a:schemeClr val="tx2"/>
              </a:solidFill>
            </a:ln>
          </p:spPr>
          <p:txBody>
            <a:bodyPr/>
            <a:lstStyle/>
            <a:p>
              <a:endParaRPr lang="zh-CN" altLang="en-US" sz="1600">
                <a:solidFill>
                  <a:srgbClr val="080808"/>
                </a:solidFill>
              </a:endParaRPr>
            </a:p>
          </p:txBody>
        </p:sp>
        <p:sp>
          <p:nvSpPr>
            <p:cNvPr id="21" name="椭圆 20"/>
            <p:cNvSpPr/>
            <p:nvPr/>
          </p:nvSpPr>
          <p:spPr>
            <a:xfrm>
              <a:off x="5590452" y="1230720"/>
              <a:ext cx="536130" cy="536130"/>
            </a:xfrm>
            <a:prstGeom prst="ellipse">
              <a:avLst/>
            </a:prstGeom>
            <a:solidFill>
              <a:srgbClr val="0070C0"/>
            </a:solidFill>
            <a:ln>
              <a:noFill/>
            </a:ln>
          </p:spPr>
          <p:txBody>
            <a:bodyPr/>
            <a:lstStyle/>
            <a:p>
              <a:endParaRPr lang="zh-CN" altLang="en-US" sz="1600">
                <a:solidFill>
                  <a:srgbClr val="080808"/>
                </a:solidFill>
              </a:endParaRPr>
            </a:p>
          </p:txBody>
        </p:sp>
        <p:sp>
          <p:nvSpPr>
            <p:cNvPr id="22" name="椭圆 21"/>
            <p:cNvSpPr/>
            <p:nvPr/>
          </p:nvSpPr>
          <p:spPr>
            <a:xfrm>
              <a:off x="2881223" y="2324222"/>
              <a:ext cx="536130" cy="536130"/>
            </a:xfrm>
            <a:prstGeom prst="ellipse">
              <a:avLst/>
            </a:prstGeom>
            <a:solidFill>
              <a:srgbClr val="0070C0"/>
            </a:solidFill>
            <a:ln>
              <a:noFill/>
            </a:ln>
          </p:spPr>
          <p:txBody>
            <a:bodyPr/>
            <a:lstStyle/>
            <a:p>
              <a:endParaRPr lang="zh-CN" altLang="en-US" sz="1600">
                <a:solidFill>
                  <a:srgbClr val="080808"/>
                </a:solidFill>
              </a:endParaRPr>
            </a:p>
          </p:txBody>
        </p:sp>
        <p:sp>
          <p:nvSpPr>
            <p:cNvPr id="26" name="TextBox 109"/>
            <p:cNvSpPr txBox="1"/>
            <p:nvPr/>
          </p:nvSpPr>
          <p:spPr bwMode="auto">
            <a:xfrm>
              <a:off x="3305969" y="892281"/>
              <a:ext cx="1159292" cy="303299"/>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sp>
          <p:nvSpPr>
            <p:cNvPr id="3" name="TextBox 101"/>
            <p:cNvSpPr txBox="1"/>
            <p:nvPr/>
          </p:nvSpPr>
          <p:spPr bwMode="auto">
            <a:xfrm rot="10800000">
              <a:off x="228217" y="3008798"/>
              <a:ext cx="2527002" cy="359587"/>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000" dirty="0">
                  <a:solidFill>
                    <a:schemeClr val="accent1">
                      <a:lumMod val="75000"/>
                    </a:schemeClr>
                  </a:solidFill>
                </a:rPr>
                <a:t>用户个性化文件表</a:t>
              </a:r>
            </a:p>
          </p:txBody>
        </p:sp>
        <p:sp>
          <p:nvSpPr>
            <p:cNvPr id="4" name="TextBox 101"/>
            <p:cNvSpPr txBox="1"/>
            <p:nvPr/>
          </p:nvSpPr>
          <p:spPr bwMode="auto">
            <a:xfrm rot="10800000">
              <a:off x="6243021" y="1229991"/>
              <a:ext cx="2261679" cy="621899"/>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000" dirty="0">
                  <a:solidFill>
                    <a:schemeClr val="accent1">
                      <a:lumMod val="75000"/>
                    </a:schemeClr>
                  </a:solidFill>
                </a:rPr>
                <a:t>检索结果数据表（WWW资源表）</a:t>
              </a:r>
            </a:p>
          </p:txBody>
        </p:sp>
        <p:sp>
          <p:nvSpPr>
            <p:cNvPr id="5" name="TextBox 101"/>
            <p:cNvSpPr txBox="1"/>
            <p:nvPr/>
          </p:nvSpPr>
          <p:spPr bwMode="auto">
            <a:xfrm rot="10800000">
              <a:off x="5507103" y="2565052"/>
              <a:ext cx="2997598" cy="803332"/>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800" dirty="0">
                  <a:solidFill>
                    <a:schemeClr val="tx2"/>
                  </a:solidFill>
                </a:rPr>
                <a:t>采用关联词典优点：</a:t>
              </a:r>
            </a:p>
            <a:p>
              <a:pPr algn="l"/>
              <a:r>
                <a:rPr lang="zh-CN" altLang="en-US" sz="1800" dirty="0">
                  <a:solidFill>
                    <a:schemeClr val="tx2"/>
                  </a:solidFill>
                </a:rPr>
                <a:t>用户界面友好</a:t>
              </a:r>
            </a:p>
            <a:p>
              <a:pPr algn="l"/>
              <a:r>
                <a:rPr lang="zh-CN" altLang="en-US" sz="1800" dirty="0">
                  <a:solidFill>
                    <a:schemeClr val="tx2"/>
                  </a:solidFill>
                </a:rPr>
                <a:t>满足个性化查询</a:t>
              </a:r>
            </a:p>
          </p:txBody>
        </p:sp>
        <p:sp>
          <p:nvSpPr>
            <p:cNvPr id="6" name="TextBox 101"/>
            <p:cNvSpPr txBox="1"/>
            <p:nvPr/>
          </p:nvSpPr>
          <p:spPr bwMode="auto">
            <a:xfrm rot="10800000">
              <a:off x="-242379" y="1563893"/>
              <a:ext cx="2997598" cy="127549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800" dirty="0">
                  <a:solidFill>
                    <a:schemeClr val="tx2"/>
                  </a:solidFill>
                </a:rPr>
                <a:t>包含两个内容：</a:t>
              </a:r>
            </a:p>
            <a:p>
              <a:pPr algn="l"/>
              <a:r>
                <a:rPr lang="zh-CN" altLang="en-US" sz="1800" dirty="0">
                  <a:solidFill>
                    <a:schemeClr val="tx2"/>
                  </a:solidFill>
                </a:rPr>
                <a:t>一是保存了各个用户感兴趣的主题信息；二是保存了用户经常性的网络行为特征</a:t>
              </a:r>
            </a:p>
          </p:txBody>
        </p:sp>
        <p:sp>
          <p:nvSpPr>
            <p:cNvPr id="7" name="TextBox 101"/>
            <p:cNvSpPr txBox="1"/>
            <p:nvPr/>
          </p:nvSpPr>
          <p:spPr bwMode="auto">
            <a:xfrm rot="10800000">
              <a:off x="8425043" y="1257315"/>
              <a:ext cx="1733484" cy="567251"/>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800" dirty="0">
                  <a:solidFill>
                    <a:schemeClr val="tx2"/>
                  </a:solidFill>
                </a:rPr>
                <a:t>从WWW上获取站点信息</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文本框 182"/>
          <p:cNvSpPr txBox="1"/>
          <p:nvPr/>
        </p:nvSpPr>
        <p:spPr>
          <a:xfrm>
            <a:off x="7913370" y="1834515"/>
            <a:ext cx="4001770" cy="46850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en-US" altLang="zh-CN" sz="2000" dirty="0">
                <a:solidFill>
                  <a:schemeClr val="tx2"/>
                </a:solidFill>
                <a:latin typeface="微软雅黑" panose="020B0503020204020204" pitchFamily="34" charset="-122"/>
                <a:ea typeface="微软雅黑" panose="020B0503020204020204" pitchFamily="34" charset="-122"/>
              </a:rPr>
              <a:t>       </a:t>
            </a:r>
            <a:r>
              <a:rPr lang="zh-CN" altLang="en-US" sz="2000" dirty="0">
                <a:solidFill>
                  <a:srgbClr val="00B0F0"/>
                </a:solidFill>
                <a:latin typeface="微软雅黑" panose="020B0503020204020204" pitchFamily="34" charset="-122"/>
                <a:ea typeface="微软雅黑" panose="020B0503020204020204" pitchFamily="34" charset="-122"/>
              </a:rPr>
              <a:t>用户界面Agent</a:t>
            </a:r>
            <a:r>
              <a:rPr lang="zh-CN" altLang="en-US" sz="2000" dirty="0">
                <a:solidFill>
                  <a:schemeClr val="tx1"/>
                </a:solidFill>
                <a:latin typeface="微软雅黑" panose="020B0503020204020204" pitchFamily="34" charset="-122"/>
                <a:ea typeface="微软雅黑" panose="020B0503020204020204" pitchFamily="34" charset="-122"/>
              </a:rPr>
              <a:t>是用户和过滤系统的中介；</a:t>
            </a:r>
            <a:r>
              <a:rPr lang="zh-CN" altLang="en-US" sz="2000" dirty="0">
                <a:solidFill>
                  <a:srgbClr val="00B0F0"/>
                </a:solidFill>
                <a:latin typeface="微软雅黑" panose="020B0503020204020204" pitchFamily="34" charset="-122"/>
                <a:ea typeface="微软雅黑" panose="020B0503020204020204" pitchFamily="34" charset="-122"/>
              </a:rPr>
              <a:t>过滤查找Agent</a:t>
            </a:r>
            <a:r>
              <a:rPr lang="zh-CN" altLang="en-US" sz="2000" dirty="0">
                <a:solidFill>
                  <a:schemeClr val="tx1"/>
                </a:solidFill>
                <a:latin typeface="微软雅黑" panose="020B0503020204020204" pitchFamily="34" charset="-122"/>
                <a:ea typeface="微软雅黑" panose="020B0503020204020204" pitchFamily="34" charset="-122"/>
              </a:rPr>
              <a:t>接受用户的特征请求，对WWW资源库进行查找和过滤；</a:t>
            </a:r>
            <a:r>
              <a:rPr lang="zh-CN" altLang="en-US" sz="2000" dirty="0">
                <a:solidFill>
                  <a:srgbClr val="00B0F0"/>
                </a:solidFill>
                <a:latin typeface="微软雅黑" panose="020B0503020204020204" pitchFamily="34" charset="-122"/>
                <a:ea typeface="微软雅黑" panose="020B0503020204020204" pitchFamily="34" charset="-122"/>
              </a:rPr>
              <a:t>兴趣学习Agent</a:t>
            </a:r>
            <a:r>
              <a:rPr lang="zh-CN" altLang="en-US" sz="2000" dirty="0">
                <a:solidFill>
                  <a:schemeClr val="tx1"/>
                </a:solidFill>
                <a:latin typeface="微软雅黑" panose="020B0503020204020204" pitchFamily="34" charset="-122"/>
                <a:ea typeface="微软雅黑" panose="020B0503020204020204" pitchFamily="34" charset="-122"/>
              </a:rPr>
              <a:t>接受来自用户界面的反馈信息，对个性化文件库的信息进行修改；</a:t>
            </a:r>
            <a:r>
              <a:rPr lang="zh-CN" altLang="en-US" sz="2000" dirty="0">
                <a:solidFill>
                  <a:srgbClr val="00B0F0"/>
                </a:solidFill>
                <a:latin typeface="微软雅黑" panose="020B0503020204020204" pitchFamily="34" charset="-122"/>
                <a:ea typeface="微软雅黑" panose="020B0503020204020204" pitchFamily="34" charset="-122"/>
              </a:rPr>
              <a:t>搜索更新Agent</a:t>
            </a:r>
            <a:r>
              <a:rPr lang="zh-CN" altLang="en-US" sz="2000" dirty="0">
                <a:solidFill>
                  <a:schemeClr val="tx1"/>
                </a:solidFill>
                <a:latin typeface="微软雅黑" panose="020B0503020204020204" pitchFamily="34" charset="-122"/>
                <a:ea typeface="微软雅黑" panose="020B0503020204020204" pitchFamily="34" charset="-122"/>
              </a:rPr>
              <a:t>和</a:t>
            </a:r>
            <a:r>
              <a:rPr lang="zh-CN" altLang="en-US" sz="2000" dirty="0">
                <a:solidFill>
                  <a:srgbClr val="00B0F0"/>
                </a:solidFill>
                <a:latin typeface="微软雅黑" panose="020B0503020204020204" pitchFamily="34" charset="-122"/>
                <a:ea typeface="微软雅黑" panose="020B0503020204020204" pitchFamily="34" charset="-122"/>
              </a:rPr>
              <a:t>站点操作Agent</a:t>
            </a:r>
            <a:r>
              <a:rPr lang="zh-CN" altLang="en-US" sz="2000" dirty="0">
                <a:solidFill>
                  <a:schemeClr val="tx1"/>
                </a:solidFill>
                <a:latin typeface="微软雅黑" panose="020B0503020204020204" pitchFamily="34" charset="-122"/>
                <a:ea typeface="微软雅黑" panose="020B0503020204020204" pitchFamily="34" charset="-122"/>
              </a:rPr>
              <a:t>是面向网络操作的，搜索更新Agent按一定周期自动从web上获取信息补充到WWW资源库中，站点操作Agent直接面向资源系统或者站点获取信息，并将结果返回到用户界面Agent；</a:t>
            </a:r>
            <a:r>
              <a:rPr lang="zh-CN" altLang="en-US" sz="2000" dirty="0">
                <a:solidFill>
                  <a:srgbClr val="00B0F0"/>
                </a:solidFill>
                <a:latin typeface="微软雅黑" panose="020B0503020204020204" pitchFamily="34" charset="-122"/>
                <a:ea typeface="微软雅黑" panose="020B0503020204020204" pitchFamily="34" charset="-122"/>
              </a:rPr>
              <a:t>系统总控Agent</a:t>
            </a:r>
            <a:r>
              <a:rPr lang="zh-CN" altLang="en-US" sz="2000" dirty="0">
                <a:solidFill>
                  <a:schemeClr val="tx1"/>
                </a:solidFill>
                <a:latin typeface="微软雅黑" panose="020B0503020204020204" pitchFamily="34" charset="-122"/>
                <a:ea typeface="微软雅黑" panose="020B0503020204020204" pitchFamily="34" charset="-122"/>
              </a:rPr>
              <a:t>负责多Agents之间的通信与协作</a:t>
            </a:r>
          </a:p>
        </p:txBody>
      </p:sp>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基于多Agents的过滤系统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多Agents智能过滤系统的总体框图</a:t>
            </a:r>
          </a:p>
        </p:txBody>
      </p:sp>
      <p:graphicFrame>
        <p:nvGraphicFramePr>
          <p:cNvPr id="2" name="对象 -2147482406"/>
          <p:cNvGraphicFramePr/>
          <p:nvPr/>
        </p:nvGraphicFramePr>
        <p:xfrm>
          <a:off x="674370" y="1709420"/>
          <a:ext cx="6997065" cy="4810125"/>
        </p:xfrm>
        <a:graphic>
          <a:graphicData uri="http://schemas.openxmlformats.org/presentationml/2006/ole">
            <mc:AlternateContent xmlns:mc="http://schemas.openxmlformats.org/markup-compatibility/2006">
              <mc:Choice xmlns:v="urn:schemas-microsoft-com:vml" Requires="v">
                <p:oleObj spid="_x0000_s7179" r:id="rId4" imgW="7874000" imgH="5905500" progId="Visio.Drawing.11">
                  <p:embed/>
                </p:oleObj>
              </mc:Choice>
              <mc:Fallback>
                <p:oleObj r:id="rId4" imgW="7874000" imgH="5905500" progId="Visio.Drawing.11">
                  <p:embed/>
                  <p:pic>
                    <p:nvPicPr>
                      <p:cNvPr id="0" name="图片 3075"/>
                      <p:cNvPicPr/>
                      <p:nvPr/>
                    </p:nvPicPr>
                    <p:blipFill>
                      <a:blip r:embed="rId5"/>
                      <a:stretch>
                        <a:fillRect/>
                      </a:stretch>
                    </p:blipFill>
                    <p:spPr>
                      <a:xfrm>
                        <a:off x="674370" y="1709420"/>
                        <a:ext cx="6997065" cy="48101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基于多Agents的过滤系统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多Agents智能过滤系统的总体框图</a:t>
            </a:r>
          </a:p>
        </p:txBody>
      </p:sp>
      <p:sp>
        <p:nvSpPr>
          <p:cNvPr id="80" name="圆角矩形 79"/>
          <p:cNvSpPr/>
          <p:nvPr/>
        </p:nvSpPr>
        <p:spPr>
          <a:xfrm>
            <a:off x="843915" y="208978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8"/>
            </a:schemeClr>
          </a:fillRef>
          <a:effectRef idx="2">
            <a:schemeClr val="accent1">
              <a:alpha val="90000"/>
              <a:hueOff val="0"/>
              <a:satOff val="0"/>
              <a:lumOff val="0"/>
              <a:alphaOff val="-39998"/>
            </a:schemeClr>
          </a:effectRef>
          <a:fontRef idx="minor">
            <a:schemeClr val="lt1"/>
          </a:fontRef>
        </p:style>
      </p:sp>
      <p:sp>
        <p:nvSpPr>
          <p:cNvPr id="3" name="圆角矩形 2"/>
          <p:cNvSpPr/>
          <p:nvPr/>
        </p:nvSpPr>
        <p:spPr>
          <a:xfrm>
            <a:off x="843915" y="261937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7"/>
            </a:schemeClr>
          </a:fillRef>
          <a:effectRef idx="2">
            <a:schemeClr val="accent1">
              <a:alpha val="90000"/>
              <a:hueOff val="0"/>
              <a:satOff val="0"/>
              <a:lumOff val="0"/>
              <a:alphaOff val="-39997"/>
            </a:schemeClr>
          </a:effectRef>
          <a:fontRef idx="minor">
            <a:schemeClr val="lt1"/>
          </a:fontRef>
        </p:style>
      </p:sp>
      <p:sp>
        <p:nvSpPr>
          <p:cNvPr id="4" name="圆角矩形 3"/>
          <p:cNvSpPr/>
          <p:nvPr/>
        </p:nvSpPr>
        <p:spPr>
          <a:xfrm>
            <a:off x="843915" y="314896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6"/>
            </a:schemeClr>
          </a:fillRef>
          <a:effectRef idx="2">
            <a:schemeClr val="accent1">
              <a:alpha val="90000"/>
              <a:hueOff val="0"/>
              <a:satOff val="0"/>
              <a:lumOff val="0"/>
              <a:alphaOff val="-39996"/>
            </a:schemeClr>
          </a:effectRef>
          <a:fontRef idx="minor">
            <a:schemeClr val="lt1"/>
          </a:fontRef>
        </p:style>
      </p:sp>
      <p:sp>
        <p:nvSpPr>
          <p:cNvPr id="5" name="圆角矩形 4"/>
          <p:cNvSpPr/>
          <p:nvPr/>
        </p:nvSpPr>
        <p:spPr>
          <a:xfrm>
            <a:off x="843915" y="367855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5"/>
            </a:schemeClr>
          </a:fillRef>
          <a:effectRef idx="2">
            <a:schemeClr val="accent1">
              <a:alpha val="90000"/>
              <a:hueOff val="0"/>
              <a:satOff val="0"/>
              <a:lumOff val="0"/>
              <a:alphaOff val="-39995"/>
            </a:schemeClr>
          </a:effectRef>
          <a:fontRef idx="minor">
            <a:schemeClr val="lt1"/>
          </a:fontRef>
        </p:style>
      </p:sp>
      <p:sp>
        <p:nvSpPr>
          <p:cNvPr id="7" name="圆角矩形 6"/>
          <p:cNvSpPr/>
          <p:nvPr/>
        </p:nvSpPr>
        <p:spPr>
          <a:xfrm>
            <a:off x="843915" y="420814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4"/>
            </a:schemeClr>
          </a:fillRef>
          <a:effectRef idx="2">
            <a:schemeClr val="accent1">
              <a:alpha val="90000"/>
              <a:hueOff val="0"/>
              <a:satOff val="0"/>
              <a:lumOff val="0"/>
              <a:alphaOff val="-39994"/>
            </a:schemeClr>
          </a:effectRef>
          <a:fontRef idx="minor">
            <a:schemeClr val="lt1"/>
          </a:fontRef>
        </p:style>
      </p:sp>
      <p:sp>
        <p:nvSpPr>
          <p:cNvPr id="9" name="圆角矩形 8"/>
          <p:cNvSpPr/>
          <p:nvPr/>
        </p:nvSpPr>
        <p:spPr>
          <a:xfrm>
            <a:off x="843915" y="473773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2"/>
            </a:schemeClr>
          </a:fillRef>
          <a:effectRef idx="2">
            <a:schemeClr val="accent1">
              <a:alpha val="90000"/>
              <a:hueOff val="0"/>
              <a:satOff val="0"/>
              <a:lumOff val="0"/>
              <a:alphaOff val="-39992"/>
            </a:schemeClr>
          </a:effectRef>
          <a:fontRef idx="minor">
            <a:schemeClr val="lt1"/>
          </a:fontRef>
        </p:style>
      </p:sp>
      <p:sp>
        <p:nvSpPr>
          <p:cNvPr id="10" name="圆角矩形 9"/>
          <p:cNvSpPr/>
          <p:nvPr/>
        </p:nvSpPr>
        <p:spPr>
          <a:xfrm>
            <a:off x="844550" y="5267325"/>
            <a:ext cx="1574800" cy="529590"/>
          </a:xfrm>
          <a:prstGeom prst="roundRect">
            <a:avLst/>
          </a:prstGeom>
        </p:spPr>
        <p:style>
          <a:lnRef idx="0">
            <a:schemeClr val="lt1">
              <a:hueOff val="0"/>
              <a:satOff val="0"/>
              <a:lumOff val="0"/>
              <a:alphaOff val="0"/>
            </a:schemeClr>
          </a:lnRef>
          <a:fillRef idx="3">
            <a:schemeClr val="accent1">
              <a:alpha val="90000"/>
              <a:hueOff val="0"/>
              <a:satOff val="0"/>
              <a:lumOff val="0"/>
              <a:alphaOff val="-39991"/>
            </a:schemeClr>
          </a:fillRef>
          <a:effectRef idx="2">
            <a:schemeClr val="accent1">
              <a:alpha val="90000"/>
              <a:hueOff val="0"/>
              <a:satOff val="0"/>
              <a:lumOff val="0"/>
              <a:alphaOff val="-39991"/>
            </a:schemeClr>
          </a:effectRef>
          <a:fontRef idx="minor">
            <a:schemeClr val="lt1"/>
          </a:fontRef>
        </p:style>
      </p:sp>
      <p:sp>
        <p:nvSpPr>
          <p:cNvPr id="11" name="圆角矩形 10"/>
          <p:cNvSpPr/>
          <p:nvPr/>
        </p:nvSpPr>
        <p:spPr>
          <a:xfrm>
            <a:off x="2418715" y="208978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7"/>
            </a:schemeClr>
          </a:fillRef>
          <a:effectRef idx="2">
            <a:schemeClr val="accent1">
              <a:alpha val="90000"/>
              <a:hueOff val="0"/>
              <a:satOff val="0"/>
              <a:lumOff val="0"/>
              <a:alphaOff val="-39997"/>
            </a:schemeClr>
          </a:effectRef>
          <a:fontRef idx="minor">
            <a:schemeClr val="lt1"/>
          </a:fontRef>
        </p:style>
      </p:sp>
      <p:sp>
        <p:nvSpPr>
          <p:cNvPr id="12" name="圆角矩形 11"/>
          <p:cNvSpPr/>
          <p:nvPr/>
        </p:nvSpPr>
        <p:spPr>
          <a:xfrm>
            <a:off x="2418715" y="261937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6"/>
            </a:schemeClr>
          </a:fillRef>
          <a:effectRef idx="2">
            <a:schemeClr val="accent1">
              <a:alpha val="90000"/>
              <a:hueOff val="0"/>
              <a:satOff val="0"/>
              <a:lumOff val="0"/>
              <a:alphaOff val="-39996"/>
            </a:schemeClr>
          </a:effectRef>
          <a:fontRef idx="minor">
            <a:schemeClr val="lt1"/>
          </a:fontRef>
        </p:style>
      </p:sp>
      <p:sp>
        <p:nvSpPr>
          <p:cNvPr id="13" name="圆角矩形 12"/>
          <p:cNvSpPr/>
          <p:nvPr/>
        </p:nvSpPr>
        <p:spPr>
          <a:xfrm>
            <a:off x="2418715" y="314896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5"/>
            </a:schemeClr>
          </a:fillRef>
          <a:effectRef idx="2">
            <a:schemeClr val="accent1">
              <a:alpha val="90000"/>
              <a:hueOff val="0"/>
              <a:satOff val="0"/>
              <a:lumOff val="0"/>
              <a:alphaOff val="-39995"/>
            </a:schemeClr>
          </a:effectRef>
          <a:fontRef idx="minor">
            <a:schemeClr val="lt1"/>
          </a:fontRef>
        </p:style>
        <p:txBody>
          <a:bodyPr/>
          <a:lstStyle/>
          <a:p>
            <a:r>
              <a:rPr lang="zh-CN" altLang="en-US" sz="1600">
                <a:solidFill>
                  <a:schemeClr val="tx1"/>
                </a:solidFill>
                <a:latin typeface="微软雅黑" panose="020B0503020204020204" pitchFamily="34" charset="-122"/>
                <a:ea typeface="微软雅黑" panose="020B0503020204020204" pitchFamily="34" charset="-122"/>
              </a:rPr>
              <a:t>站点操作Agent是直接与信息源进行连接获取信息的代理，可以在现有网络通信协议TCP1/P基础上实现</a:t>
            </a:r>
          </a:p>
        </p:txBody>
      </p:sp>
      <p:sp>
        <p:nvSpPr>
          <p:cNvPr id="14" name="圆角矩形 13"/>
          <p:cNvSpPr/>
          <p:nvPr/>
        </p:nvSpPr>
        <p:spPr>
          <a:xfrm>
            <a:off x="2418715" y="367855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4"/>
            </a:schemeClr>
          </a:fillRef>
          <a:effectRef idx="2">
            <a:schemeClr val="accent1">
              <a:alpha val="90000"/>
              <a:hueOff val="0"/>
              <a:satOff val="0"/>
              <a:lumOff val="0"/>
              <a:alphaOff val="-39994"/>
            </a:schemeClr>
          </a:effectRef>
          <a:fontRef idx="minor">
            <a:schemeClr val="lt1"/>
          </a:fontRef>
        </p:style>
        <p:txBody>
          <a:bodyPr/>
          <a:lstStyle/>
          <a:p>
            <a:r>
              <a:rPr lang="zh-CN" altLang="en-US" sz="1600">
                <a:solidFill>
                  <a:schemeClr val="tx1"/>
                </a:solidFill>
                <a:latin typeface="微软雅黑" panose="020B0503020204020204" pitchFamily="34" charset="-122"/>
                <a:ea typeface="微软雅黑" panose="020B0503020204020204" pitchFamily="34" charset="-122"/>
              </a:rPr>
              <a:t>兴趣学习Agent与用户界面Agent以及个性化文件库相连，接受并存储用户界面Agent的反馈评价信息表</a:t>
            </a:r>
          </a:p>
        </p:txBody>
      </p:sp>
      <p:sp>
        <p:nvSpPr>
          <p:cNvPr id="15" name="圆角矩形 14"/>
          <p:cNvSpPr/>
          <p:nvPr/>
        </p:nvSpPr>
        <p:spPr>
          <a:xfrm>
            <a:off x="2418715" y="420814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3"/>
            </a:schemeClr>
          </a:fillRef>
          <a:effectRef idx="2">
            <a:schemeClr val="accent1">
              <a:alpha val="90000"/>
              <a:hueOff val="0"/>
              <a:satOff val="0"/>
              <a:lumOff val="0"/>
              <a:alphaOff val="-39993"/>
            </a:schemeClr>
          </a:effectRef>
          <a:fontRef idx="minor">
            <a:schemeClr val="lt1"/>
          </a:fontRef>
        </p:style>
        <p:txBody>
          <a:bodyPr/>
          <a:lstStyle/>
          <a:p>
            <a:r>
              <a:rPr lang="zh-CN" altLang="en-US" sz="1600">
                <a:solidFill>
                  <a:schemeClr val="tx1"/>
                </a:solidFill>
                <a:latin typeface="微软雅黑" panose="020B0503020204020204" pitchFamily="34" charset="-122"/>
                <a:ea typeface="微软雅黑" panose="020B0503020204020204" pitchFamily="34" charset="-122"/>
              </a:rPr>
              <a:t>将用户的查找请求转换为若干个底层搜索引擎处理格式；向各个搜索引擎发送查询请求，并统一其返回检索结果；不需要建立庞大的索引数据库，也不需要使用复杂的检索机制，便于维护</a:t>
            </a:r>
          </a:p>
        </p:txBody>
      </p:sp>
      <p:sp>
        <p:nvSpPr>
          <p:cNvPr id="18" name="圆角矩形 17"/>
          <p:cNvSpPr/>
          <p:nvPr/>
        </p:nvSpPr>
        <p:spPr>
          <a:xfrm>
            <a:off x="2418715" y="473773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1"/>
            </a:schemeClr>
          </a:fillRef>
          <a:effectRef idx="2">
            <a:schemeClr val="accent1">
              <a:alpha val="90000"/>
              <a:hueOff val="0"/>
              <a:satOff val="0"/>
              <a:lumOff val="0"/>
              <a:alphaOff val="-39991"/>
            </a:schemeClr>
          </a:effectRef>
          <a:fontRef idx="minor">
            <a:schemeClr val="lt1"/>
          </a:fontRef>
        </p:style>
        <p:txBody>
          <a:bodyPr/>
          <a:lstStyle/>
          <a:p>
            <a:r>
              <a:rPr lang="zh-CN" altLang="en-US" sz="1600">
                <a:solidFill>
                  <a:schemeClr val="tx1"/>
                </a:solidFill>
                <a:latin typeface="微软雅黑" panose="020B0503020204020204" pitchFamily="34" charset="-122"/>
                <a:ea typeface="微软雅黑" panose="020B0503020204020204" pitchFamily="34" charset="-122"/>
              </a:rPr>
              <a:t>该模块分为系统初始化和系统设置两个子模块</a:t>
            </a:r>
          </a:p>
        </p:txBody>
      </p:sp>
      <p:sp>
        <p:nvSpPr>
          <p:cNvPr id="19" name="圆角矩形 18"/>
          <p:cNvSpPr/>
          <p:nvPr/>
        </p:nvSpPr>
        <p:spPr>
          <a:xfrm>
            <a:off x="2419350" y="5267325"/>
            <a:ext cx="9286240" cy="529590"/>
          </a:xfrm>
          <a:prstGeom prst="roundRect">
            <a:avLst/>
          </a:prstGeom>
          <a:solidFill>
            <a:schemeClr val="accent5">
              <a:lumMod val="20000"/>
              <a:lumOff val="80000"/>
            </a:schemeClr>
          </a:solidFill>
        </p:spPr>
        <p:style>
          <a:lnRef idx="0">
            <a:schemeClr val="lt1">
              <a:hueOff val="0"/>
              <a:satOff val="0"/>
              <a:lumOff val="0"/>
              <a:alphaOff val="0"/>
            </a:schemeClr>
          </a:lnRef>
          <a:fillRef idx="3">
            <a:schemeClr val="accent1">
              <a:alpha val="90000"/>
              <a:hueOff val="0"/>
              <a:satOff val="0"/>
              <a:lumOff val="0"/>
              <a:alphaOff val="-39990"/>
            </a:schemeClr>
          </a:fillRef>
          <a:effectRef idx="2">
            <a:schemeClr val="accent1">
              <a:alpha val="90000"/>
              <a:hueOff val="0"/>
              <a:satOff val="0"/>
              <a:lumOff val="0"/>
              <a:alphaOff val="-39990"/>
            </a:schemeClr>
          </a:effectRef>
          <a:fontRef idx="minor">
            <a:schemeClr val="lt1"/>
          </a:fontRef>
        </p:style>
        <p:txBody>
          <a:bodyPr/>
          <a:lstStyle/>
          <a:p>
            <a:r>
              <a:rPr lang="zh-CN" altLang="en-US" sz="1600">
                <a:solidFill>
                  <a:schemeClr val="tx1"/>
                </a:solidFill>
                <a:latin typeface="微软雅黑" panose="020B0503020204020204" pitchFamily="34" charset="-122"/>
                <a:ea typeface="微软雅黑" panose="020B0503020204020204" pitchFamily="34" charset="-122"/>
              </a:rPr>
              <a:t>对用户长期没有访问的网站信息和主题兴趣，采用一定策略减少其权值</a:t>
            </a:r>
          </a:p>
        </p:txBody>
      </p:sp>
      <p:sp>
        <p:nvSpPr>
          <p:cNvPr id="20" name="文本框 19"/>
          <p:cNvSpPr txBox="1"/>
          <p:nvPr/>
        </p:nvSpPr>
        <p:spPr>
          <a:xfrm>
            <a:off x="767715" y="2178050"/>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用户界面Agent</a:t>
            </a:r>
          </a:p>
        </p:txBody>
      </p:sp>
      <p:sp>
        <p:nvSpPr>
          <p:cNvPr id="21" name="文本框 20"/>
          <p:cNvSpPr txBox="1"/>
          <p:nvPr/>
        </p:nvSpPr>
        <p:spPr>
          <a:xfrm>
            <a:off x="807085" y="5355590"/>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知识库管理模块</a:t>
            </a:r>
          </a:p>
        </p:txBody>
      </p:sp>
      <p:sp>
        <p:nvSpPr>
          <p:cNvPr id="22" name="文本框 21"/>
          <p:cNvSpPr txBox="1"/>
          <p:nvPr/>
        </p:nvSpPr>
        <p:spPr>
          <a:xfrm>
            <a:off x="843915" y="4826000"/>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系统管理模块</a:t>
            </a:r>
          </a:p>
        </p:txBody>
      </p:sp>
      <p:sp>
        <p:nvSpPr>
          <p:cNvPr id="24" name="文本框 23"/>
          <p:cNvSpPr txBox="1"/>
          <p:nvPr/>
        </p:nvSpPr>
        <p:spPr>
          <a:xfrm>
            <a:off x="806450" y="4297045"/>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搜索更新Agent</a:t>
            </a:r>
          </a:p>
        </p:txBody>
      </p:sp>
      <p:sp>
        <p:nvSpPr>
          <p:cNvPr id="25" name="文本框 24"/>
          <p:cNvSpPr txBox="1"/>
          <p:nvPr/>
        </p:nvSpPr>
        <p:spPr>
          <a:xfrm>
            <a:off x="843915" y="3767455"/>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兴趣学习Agent</a:t>
            </a:r>
          </a:p>
        </p:txBody>
      </p:sp>
      <p:sp>
        <p:nvSpPr>
          <p:cNvPr id="26" name="文本框 25"/>
          <p:cNvSpPr txBox="1"/>
          <p:nvPr/>
        </p:nvSpPr>
        <p:spPr>
          <a:xfrm>
            <a:off x="805815" y="3252470"/>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站点操作Agent</a:t>
            </a:r>
          </a:p>
        </p:txBody>
      </p:sp>
      <p:sp>
        <p:nvSpPr>
          <p:cNvPr id="27" name="文本框 26"/>
          <p:cNvSpPr txBox="1"/>
          <p:nvPr/>
        </p:nvSpPr>
        <p:spPr>
          <a:xfrm>
            <a:off x="843915" y="2708275"/>
            <a:ext cx="1650365" cy="35242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过滤查找Agent</a:t>
            </a:r>
          </a:p>
        </p:txBody>
      </p:sp>
      <p:sp>
        <p:nvSpPr>
          <p:cNvPr id="28" name="文本框 27"/>
          <p:cNvSpPr txBox="1"/>
          <p:nvPr/>
        </p:nvSpPr>
        <p:spPr>
          <a:xfrm>
            <a:off x="2418715" y="2056765"/>
            <a:ext cx="9286240" cy="59626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实现信息导引，帮助用户确定自己需要的信息所在的领域，细化和规范查询要求；提供用户相关信息反馈窗口，记录用户对查找结果的满意程度；为用户提供注册登录界面，以便存储用户的个性化信息</a:t>
            </a:r>
          </a:p>
        </p:txBody>
      </p:sp>
      <p:sp>
        <p:nvSpPr>
          <p:cNvPr id="29" name="文本框 28"/>
          <p:cNvSpPr txBox="1"/>
          <p:nvPr/>
        </p:nvSpPr>
        <p:spPr>
          <a:xfrm>
            <a:off x="2418080" y="2585720"/>
            <a:ext cx="9286240" cy="596265"/>
          </a:xfrm>
          <a:prstGeom prst="rect">
            <a:avLst/>
          </a:prstGeom>
          <a:noFill/>
        </p:spPr>
        <p:txBody>
          <a:bodyPr wrap="square" rtlCol="0">
            <a:spAutoFit/>
          </a:bodyPr>
          <a:lstStyle/>
          <a:p>
            <a:r>
              <a:rPr lang="zh-CN" altLang="en-US" sz="1600">
                <a:latin typeface="微软雅黑" panose="020B0503020204020204" pitchFamily="34" charset="-122"/>
                <a:ea typeface="微软雅黑" panose="020B0503020204020204" pitchFamily="34" charset="-122"/>
              </a:rPr>
              <a:t>过滤查找功能是根据用户界面Agent的请求实现对WWW资源库的查找，并将查找结果反馈给用户界面</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基于文本匹配的过滤系统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总体设计</a:t>
            </a:r>
          </a:p>
        </p:txBody>
      </p:sp>
      <p:graphicFrame>
        <p:nvGraphicFramePr>
          <p:cNvPr id="2" name="对象 -2147482405"/>
          <p:cNvGraphicFramePr/>
          <p:nvPr/>
        </p:nvGraphicFramePr>
        <p:xfrm>
          <a:off x="304165" y="1969770"/>
          <a:ext cx="7325995" cy="4123055"/>
        </p:xfrm>
        <a:graphic>
          <a:graphicData uri="http://schemas.openxmlformats.org/presentationml/2006/ole">
            <mc:AlternateContent xmlns:mc="http://schemas.openxmlformats.org/markup-compatibility/2006">
              <mc:Choice xmlns:v="urn:schemas-microsoft-com:vml" Requires="v">
                <p:oleObj spid="_x0000_s8203" r:id="rId4" imgW="8483600" imgH="5600700" progId="Visio.Drawing.11">
                  <p:embed/>
                </p:oleObj>
              </mc:Choice>
              <mc:Fallback>
                <p:oleObj r:id="rId4" imgW="8483600" imgH="5600700" progId="Visio.Drawing.11">
                  <p:embed/>
                  <p:pic>
                    <p:nvPicPr>
                      <p:cNvPr id="0" name="图片 2"/>
                      <p:cNvPicPr/>
                      <p:nvPr/>
                    </p:nvPicPr>
                    <p:blipFill>
                      <a:blip r:embed="rId5"/>
                      <a:stretch>
                        <a:fillRect/>
                      </a:stretch>
                    </p:blipFill>
                    <p:spPr>
                      <a:xfrm>
                        <a:off x="304165" y="1969770"/>
                        <a:ext cx="7325995" cy="4123055"/>
                      </a:xfrm>
                      <a:prstGeom prst="rect">
                        <a:avLst/>
                      </a:prstGeom>
                      <a:noFill/>
                      <a:ln w="38100">
                        <a:noFill/>
                        <a:miter/>
                      </a:ln>
                    </p:spPr>
                  </p:pic>
                </p:oleObj>
              </mc:Fallback>
            </mc:AlternateContent>
          </a:graphicData>
        </a:graphic>
      </p:graphicFrame>
      <p:sp>
        <p:nvSpPr>
          <p:cNvPr id="4" name="文本框 3"/>
          <p:cNvSpPr txBox="1"/>
          <p:nvPr/>
        </p:nvSpPr>
        <p:spPr>
          <a:xfrm>
            <a:off x="7913370" y="2445385"/>
            <a:ext cx="4001770" cy="36474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ts val="3500"/>
              </a:lnSpc>
            </a:pPr>
            <a:r>
              <a:rPr lang="en-US" altLang="zh-CN" sz="2000" dirty="0">
                <a:solidFill>
                  <a:schemeClr val="tx2"/>
                </a:solidFill>
                <a:latin typeface="微软雅黑" panose="020B0503020204020204" pitchFamily="34" charset="-122"/>
                <a:ea typeface="微软雅黑" panose="020B0503020204020204" pitchFamily="34" charset="-122"/>
              </a:rPr>
              <a:t>       </a:t>
            </a:r>
            <a:r>
              <a:rPr lang="zh-CN" altLang="en-US" sz="2000" dirty="0">
                <a:solidFill>
                  <a:schemeClr val="tx2"/>
                </a:solidFill>
                <a:latin typeface="微软雅黑" panose="020B0503020204020204" pitchFamily="34" charset="-122"/>
                <a:ea typeface="微软雅黑" panose="020B0503020204020204" pitchFamily="34" charset="-122"/>
              </a:rPr>
              <a:t>系统采用后台程序和监控端相结合的结构。监控端负责网页信息的截获，并将其反馈给后台程序，接收后台程序的命令对网页重定向不做处理。后台程序负责网页信息的检测和判定并将判定结果发送给监控端，同时，维护数据库更新并提供相关管理界面。</a:t>
            </a:r>
          </a:p>
        </p:txBody>
      </p:sp>
      <p:sp>
        <p:nvSpPr>
          <p:cNvPr id="5" name="文本框 4"/>
          <p:cNvSpPr txBox="1"/>
          <p:nvPr/>
        </p:nvSpPr>
        <p:spPr>
          <a:xfrm>
            <a:off x="2305050" y="6278245"/>
            <a:ext cx="4001770"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en-US" altLang="zh-CN" sz="2000" dirty="0">
                <a:solidFill>
                  <a:schemeClr val="tx2"/>
                </a:solidFill>
                <a:latin typeface="微软雅黑" panose="020B0503020204020204" pitchFamily="34" charset="-122"/>
                <a:ea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rPr>
              <a:t>系统工作原理</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文本框 182"/>
          <p:cNvSpPr txBox="1"/>
          <p:nvPr/>
        </p:nvSpPr>
        <p:spPr>
          <a:xfrm>
            <a:off x="1070610" y="2205990"/>
            <a:ext cx="4001770" cy="9804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ts val="3500"/>
              </a:lnSpc>
            </a:pPr>
            <a:r>
              <a:rPr sz="2000" dirty="0">
                <a:solidFill>
                  <a:schemeClr val="tx2"/>
                </a:solidFill>
                <a:latin typeface="微软雅黑" panose="020B0503020204020204" pitchFamily="34" charset="-122"/>
                <a:ea typeface="微软雅黑" panose="020B0503020204020204" pitchFamily="34" charset="-122"/>
              </a:rPr>
              <a:t>系统的过滤方法采用URL/IP 过滤和内容过滤相结合的方法</a:t>
            </a:r>
          </a:p>
        </p:txBody>
      </p:sp>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基于文本匹配的过滤系统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总体设计</a:t>
            </a:r>
          </a:p>
        </p:txBody>
      </p:sp>
      <p:graphicFrame>
        <p:nvGraphicFramePr>
          <p:cNvPr id="2" name="对象 -2147482404"/>
          <p:cNvGraphicFramePr/>
          <p:nvPr/>
        </p:nvGraphicFramePr>
        <p:xfrm>
          <a:off x="6277610" y="1050925"/>
          <a:ext cx="5164455" cy="5728335"/>
        </p:xfrm>
        <a:graphic>
          <a:graphicData uri="http://schemas.openxmlformats.org/presentationml/2006/ole">
            <mc:AlternateContent xmlns:mc="http://schemas.openxmlformats.org/markup-compatibility/2006">
              <mc:Choice xmlns:v="urn:schemas-microsoft-com:vml" Requires="v">
                <p:oleObj spid="_x0000_s9227" r:id="rId4" imgW="6413500" imgH="12395200" progId="Visio.Drawing.11">
                  <p:embed/>
                </p:oleObj>
              </mc:Choice>
              <mc:Fallback>
                <p:oleObj r:id="rId4" imgW="6413500" imgH="12395200" progId="Visio.Drawing.11">
                  <p:embed/>
                  <p:pic>
                    <p:nvPicPr>
                      <p:cNvPr id="0" name="图片 2"/>
                      <p:cNvPicPr/>
                      <p:nvPr/>
                    </p:nvPicPr>
                    <p:blipFill>
                      <a:blip r:embed="rId5"/>
                      <a:stretch>
                        <a:fillRect/>
                      </a:stretch>
                    </p:blipFill>
                    <p:spPr>
                      <a:xfrm>
                        <a:off x="6277610" y="1050925"/>
                        <a:ext cx="5164455" cy="5728335"/>
                      </a:xfrm>
                      <a:prstGeom prst="rect">
                        <a:avLst/>
                      </a:prstGeom>
                      <a:noFill/>
                      <a:ln w="38100">
                        <a:noFill/>
                        <a:miter/>
                      </a:ln>
                    </p:spPr>
                  </p:pic>
                </p:oleObj>
              </mc:Fallback>
            </mc:AlternateContent>
          </a:graphicData>
        </a:graphic>
      </p:graphicFrame>
      <p:sp>
        <p:nvSpPr>
          <p:cNvPr id="4" name="文本框 3"/>
          <p:cNvSpPr txBox="1"/>
          <p:nvPr/>
        </p:nvSpPr>
        <p:spPr>
          <a:xfrm>
            <a:off x="8888730" y="6361430"/>
            <a:ext cx="2355850"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en-US" altLang="zh-CN" sz="2000" dirty="0">
                <a:solidFill>
                  <a:schemeClr val="tx2"/>
                </a:solidFill>
                <a:latin typeface="微软雅黑" panose="020B0503020204020204" pitchFamily="34" charset="-122"/>
                <a:ea typeface="微软雅黑" panose="020B0503020204020204" pitchFamily="34" charset="-122"/>
              </a:rPr>
              <a:t>       </a:t>
            </a:r>
            <a:r>
              <a:rPr lang="zh-CN" altLang="en-US" sz="1800" dirty="0">
                <a:solidFill>
                  <a:schemeClr val="tx1"/>
                </a:solidFill>
                <a:latin typeface="微软雅黑" panose="020B0503020204020204" pitchFamily="34" charset="-122"/>
                <a:ea typeface="微软雅黑" panose="020B0503020204020204" pitchFamily="34" charset="-122"/>
              </a:rPr>
              <a:t>网页判定流程</a:t>
            </a:r>
          </a:p>
        </p:txBody>
      </p:sp>
      <p:sp>
        <p:nvSpPr>
          <p:cNvPr id="5" name="菱形 4"/>
          <p:cNvSpPr/>
          <p:nvPr/>
        </p:nvSpPr>
        <p:spPr>
          <a:xfrm>
            <a:off x="441960" y="2505075"/>
            <a:ext cx="396875" cy="38163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070610" y="3912870"/>
            <a:ext cx="4001770" cy="14249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ts val="3500"/>
              </a:lnSpc>
            </a:pPr>
            <a:r>
              <a:rPr sz="2000" dirty="0">
                <a:solidFill>
                  <a:schemeClr val="tx2"/>
                </a:solidFill>
                <a:latin typeface="微软雅黑" panose="020B0503020204020204" pitchFamily="34" charset="-122"/>
                <a:ea typeface="微软雅黑" panose="020B0503020204020204" pitchFamily="34" charset="-122"/>
              </a:rPr>
              <a:t>网页文本过滤模块采用字符串匹配过滤和文本分类过滤两种过滤模式相结合的策略</a:t>
            </a:r>
          </a:p>
        </p:txBody>
      </p:sp>
      <p:sp>
        <p:nvSpPr>
          <p:cNvPr id="7" name="菱形 6"/>
          <p:cNvSpPr/>
          <p:nvPr/>
        </p:nvSpPr>
        <p:spPr>
          <a:xfrm>
            <a:off x="441960" y="4434205"/>
            <a:ext cx="396875" cy="38163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基于文本匹配的过滤系统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模块设计</a:t>
            </a:r>
            <a:r>
              <a:rPr lang="en-US" altLang="zh-CN" sz="2800" dirty="0">
                <a:solidFill>
                  <a:schemeClr val="accent1">
                    <a:lumMod val="75000"/>
                  </a:schemeClr>
                </a:solidFill>
                <a:latin typeface="微软雅黑" panose="020B0503020204020204" pitchFamily="34" charset="-122"/>
                <a:ea typeface="微软雅黑" panose="020B0503020204020204" pitchFamily="34" charset="-122"/>
              </a:rPr>
              <a:t>---基于IP/URL 的过滤模块</a:t>
            </a:r>
          </a:p>
        </p:txBody>
      </p:sp>
      <p:sp>
        <p:nvSpPr>
          <p:cNvPr id="4" name="文本框 3"/>
          <p:cNvSpPr txBox="1"/>
          <p:nvPr/>
        </p:nvSpPr>
        <p:spPr>
          <a:xfrm>
            <a:off x="5993130" y="1544955"/>
            <a:ext cx="5754370" cy="49809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基于 IP/URL 的过滤模块是三个过滤模块中的最上层，网页信息要首先经过该模块的处理</a:t>
            </a:r>
          </a:p>
          <a:p>
            <a:pPr algn="l" fontAlgn="auto">
              <a:lnSpc>
                <a:spcPts val="3500"/>
              </a:lnSpc>
            </a:pPr>
            <a:endParaRPr lang="zh-CN" altLang="en-US" sz="2000" dirty="0">
              <a:solidFill>
                <a:schemeClr val="tx2"/>
              </a:solidFill>
              <a:latin typeface="微软雅黑" panose="020B0503020204020204" pitchFamily="34" charset="-122"/>
              <a:ea typeface="微软雅黑" panose="020B0503020204020204" pitchFamily="34" charset="-122"/>
            </a:endParaRP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两个查询操作：</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      待检测网页 URL 的查询。</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      用户自定义黑名单库的查询操作。</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黑名单库接受三个更新操作：</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     接收基于字符串模式匹配的过滤模块反馈信息</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     接收基于文本分类技术的过滤模块反馈信息</a:t>
            </a: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     接收用户自定义操作，对黑名单库进行的添加   和删除操作</a:t>
            </a:r>
          </a:p>
        </p:txBody>
      </p:sp>
      <p:sp>
        <p:nvSpPr>
          <p:cNvPr id="5" name="文本框 4"/>
          <p:cNvSpPr txBox="1"/>
          <p:nvPr/>
        </p:nvSpPr>
        <p:spPr>
          <a:xfrm>
            <a:off x="1200785" y="6080125"/>
            <a:ext cx="4001770"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en-US" altLang="zh-CN" sz="2000" dirty="0">
                <a:solidFill>
                  <a:schemeClr val="tx2"/>
                </a:solidFill>
                <a:latin typeface="微软雅黑" panose="020B0503020204020204" pitchFamily="34" charset="-122"/>
                <a:ea typeface="微软雅黑" panose="020B0503020204020204" pitchFamily="34" charset="-122"/>
              </a:rPr>
              <a:t>      </a:t>
            </a:r>
            <a:r>
              <a:rPr sz="1800" dirty="0">
                <a:solidFill>
                  <a:schemeClr val="tx1"/>
                </a:solidFill>
                <a:latin typeface="微软雅黑" panose="020B0503020204020204" pitchFamily="34" charset="-122"/>
                <a:ea typeface="微软雅黑" panose="020B0503020204020204" pitchFamily="34" charset="-122"/>
              </a:rPr>
              <a:t>基于IP/URL的过滤模块流程图</a:t>
            </a:r>
          </a:p>
        </p:txBody>
      </p:sp>
      <p:graphicFrame>
        <p:nvGraphicFramePr>
          <p:cNvPr id="2" name="对象 -2147482403"/>
          <p:cNvGraphicFramePr/>
          <p:nvPr/>
        </p:nvGraphicFramePr>
        <p:xfrm>
          <a:off x="1200785" y="1599565"/>
          <a:ext cx="4135755" cy="4123055"/>
        </p:xfrm>
        <a:graphic>
          <a:graphicData uri="http://schemas.openxmlformats.org/presentationml/2006/ole">
            <mc:AlternateContent xmlns:mc="http://schemas.openxmlformats.org/markup-compatibility/2006">
              <mc:Choice xmlns:v="urn:schemas-microsoft-com:vml" Requires="v">
                <p:oleObj spid="_x0000_s10251" r:id="rId4" imgW="3911600" imgH="5295900" progId="Visio.Drawing.11">
                  <p:embed/>
                </p:oleObj>
              </mc:Choice>
              <mc:Fallback>
                <p:oleObj r:id="rId4" imgW="3911600" imgH="5295900" progId="Visio.Drawing.11">
                  <p:embed/>
                  <p:pic>
                    <p:nvPicPr>
                      <p:cNvPr id="0" name="图片 3075"/>
                      <p:cNvPicPr/>
                      <p:nvPr/>
                    </p:nvPicPr>
                    <p:blipFill>
                      <a:blip r:embed="rId5"/>
                      <a:stretch>
                        <a:fillRect/>
                      </a:stretch>
                    </p:blipFill>
                    <p:spPr>
                      <a:xfrm>
                        <a:off x="1200785" y="1599565"/>
                        <a:ext cx="4135755" cy="4123055"/>
                      </a:xfrm>
                      <a:prstGeom prst="rect">
                        <a:avLst/>
                      </a:prstGeom>
                      <a:noFill/>
                      <a:ln w="38100">
                        <a:noFill/>
                        <a:miter/>
                      </a:ln>
                    </p:spPr>
                  </p:pic>
                </p:oleObj>
              </mc:Fallback>
            </mc:AlternateContent>
          </a:graphicData>
        </a:graphic>
      </p:graphicFrame>
      <p:sp>
        <p:nvSpPr>
          <p:cNvPr id="78" name="矩形 77"/>
          <p:cNvSpPr/>
          <p:nvPr/>
        </p:nvSpPr>
        <p:spPr bwMode="auto">
          <a:xfrm>
            <a:off x="6097265" y="35525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bwMode="auto">
          <a:xfrm>
            <a:off x="6097265" y="404406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bwMode="auto">
          <a:xfrm>
            <a:off x="6097265" y="486575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bwMode="auto">
          <a:xfrm>
            <a:off x="6097265" y="5292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bwMode="auto">
          <a:xfrm>
            <a:off x="6097265" y="572236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基于文本匹配的过滤系统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模块设计</a:t>
            </a:r>
            <a:r>
              <a:rPr lang="en-US" altLang="zh-CN" sz="2800" dirty="0">
                <a:solidFill>
                  <a:schemeClr val="accent1">
                    <a:lumMod val="75000"/>
                  </a:schemeClr>
                </a:solidFill>
                <a:latin typeface="微软雅黑" panose="020B0503020204020204" pitchFamily="34" charset="-122"/>
                <a:ea typeface="微软雅黑" panose="020B0503020204020204" pitchFamily="34" charset="-122"/>
              </a:rPr>
              <a:t>---基于字符串模式匹配的过滤模块</a:t>
            </a:r>
          </a:p>
        </p:txBody>
      </p:sp>
      <p:sp>
        <p:nvSpPr>
          <p:cNvPr id="4" name="文本框 3"/>
          <p:cNvSpPr txBox="1"/>
          <p:nvPr/>
        </p:nvSpPr>
        <p:spPr>
          <a:xfrm>
            <a:off x="5871210" y="2885440"/>
            <a:ext cx="5754370" cy="27584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基于字符串匹配的过滤模块采用AC-BMH作为其核心算法</a:t>
            </a:r>
          </a:p>
          <a:p>
            <a:pPr algn="l" fontAlgn="auto">
              <a:lnSpc>
                <a:spcPts val="3500"/>
              </a:lnSpc>
            </a:pPr>
            <a:endParaRPr lang="zh-CN" altLang="en-US" sz="2000" dirty="0">
              <a:solidFill>
                <a:schemeClr val="tx2"/>
              </a:solidFill>
              <a:latin typeface="微软雅黑" panose="020B0503020204020204" pitchFamily="34" charset="-122"/>
              <a:ea typeface="微软雅黑" panose="020B0503020204020204" pitchFamily="34" charset="-122"/>
            </a:endParaRPr>
          </a:p>
          <a:p>
            <a:pPr algn="l" fontAlgn="auto">
              <a:lnSpc>
                <a:spcPts val="3500"/>
              </a:lnSpc>
            </a:pPr>
            <a:r>
              <a:rPr lang="zh-CN" altLang="en-US" sz="2000" dirty="0">
                <a:solidFill>
                  <a:schemeClr val="tx2"/>
                </a:solidFill>
                <a:latin typeface="微软雅黑" panose="020B0503020204020204" pitchFamily="34" charset="-122"/>
                <a:ea typeface="微软雅黑" panose="020B0503020204020204" pitchFamily="34" charset="-122"/>
              </a:rPr>
              <a:t>基于字符串匹配的文本过滤的特点：</a:t>
            </a:r>
          </a:p>
          <a:p>
            <a:pPr algn="l" fontAlgn="auto">
              <a:lnSpc>
                <a:spcPts val="3500"/>
              </a:lnSpc>
            </a:pPr>
            <a:r>
              <a:rPr lang="en-US" altLang="zh-CN" sz="2000" dirty="0">
                <a:solidFill>
                  <a:schemeClr val="tx2"/>
                </a:solidFill>
                <a:latin typeface="微软雅黑" panose="020B0503020204020204" pitchFamily="34" charset="-122"/>
                <a:ea typeface="微软雅黑" panose="020B0503020204020204" pitchFamily="34" charset="-122"/>
              </a:rPr>
              <a:t>1.  </a:t>
            </a:r>
            <a:r>
              <a:rPr lang="zh-CN" altLang="en-US" sz="2000" dirty="0">
                <a:solidFill>
                  <a:schemeClr val="tx2"/>
                </a:solidFill>
                <a:latin typeface="微软雅黑" panose="020B0503020204020204" pitchFamily="34" charset="-122"/>
                <a:ea typeface="微软雅黑" panose="020B0503020204020204" pitchFamily="34" charset="-122"/>
              </a:rPr>
              <a:t>主要针对中文文本过滤</a:t>
            </a:r>
          </a:p>
          <a:p>
            <a:pPr algn="l" fontAlgn="auto">
              <a:lnSpc>
                <a:spcPts val="3500"/>
              </a:lnSpc>
            </a:pPr>
            <a:r>
              <a:rPr lang="en-US" altLang="zh-CN" sz="2000" dirty="0">
                <a:solidFill>
                  <a:schemeClr val="tx2"/>
                </a:solidFill>
                <a:latin typeface="微软雅黑" panose="020B0503020204020204" pitchFamily="34" charset="-122"/>
                <a:ea typeface="微软雅黑" panose="020B0503020204020204" pitchFamily="34" charset="-122"/>
              </a:rPr>
              <a:t>2.  </a:t>
            </a:r>
            <a:r>
              <a:rPr lang="zh-CN" altLang="en-US" sz="2000" dirty="0">
                <a:solidFill>
                  <a:schemeClr val="tx2"/>
                </a:solidFill>
                <a:latin typeface="微软雅黑" panose="020B0503020204020204" pitchFamily="34" charset="-122"/>
                <a:ea typeface="微软雅黑" panose="020B0503020204020204" pitchFamily="34" charset="-122"/>
              </a:rPr>
              <a:t>敏感词库中的词语一般较短</a:t>
            </a:r>
          </a:p>
        </p:txBody>
      </p:sp>
      <p:sp>
        <p:nvSpPr>
          <p:cNvPr id="5" name="文本框 4"/>
          <p:cNvSpPr txBox="1"/>
          <p:nvPr/>
        </p:nvSpPr>
        <p:spPr>
          <a:xfrm>
            <a:off x="1200785" y="6080125"/>
            <a:ext cx="4001770"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en-US" altLang="zh-CN" sz="2000" dirty="0">
                <a:solidFill>
                  <a:schemeClr val="tx2"/>
                </a:solidFill>
                <a:latin typeface="微软雅黑" panose="020B0503020204020204" pitchFamily="34" charset="-122"/>
                <a:ea typeface="微软雅黑" panose="020B0503020204020204" pitchFamily="34" charset="-122"/>
              </a:rPr>
              <a:t>      </a:t>
            </a:r>
            <a:r>
              <a:rPr sz="1800" dirty="0">
                <a:solidFill>
                  <a:schemeClr val="tx1"/>
                </a:solidFill>
                <a:latin typeface="微软雅黑" panose="020B0503020204020204" pitchFamily="34" charset="-122"/>
                <a:ea typeface="微软雅黑" panose="020B0503020204020204" pitchFamily="34" charset="-122"/>
              </a:rPr>
              <a:t>字符串匹配过滤算法流程图</a:t>
            </a:r>
          </a:p>
        </p:txBody>
      </p:sp>
      <p:graphicFrame>
        <p:nvGraphicFramePr>
          <p:cNvPr id="2" name="对象 -2147482402"/>
          <p:cNvGraphicFramePr/>
          <p:nvPr/>
        </p:nvGraphicFramePr>
        <p:xfrm>
          <a:off x="675640" y="1599565"/>
          <a:ext cx="4667250" cy="4288155"/>
        </p:xfrm>
        <a:graphic>
          <a:graphicData uri="http://schemas.openxmlformats.org/presentationml/2006/ole">
            <mc:AlternateContent xmlns:mc="http://schemas.openxmlformats.org/markup-compatibility/2006">
              <mc:Choice xmlns:v="urn:schemas-microsoft-com:vml" Requires="v">
                <p:oleObj spid="_x0000_s11275" r:id="rId4" imgW="7658100" imgH="7429500" progId="Visio.Drawing.11">
                  <p:embed/>
                </p:oleObj>
              </mc:Choice>
              <mc:Fallback>
                <p:oleObj r:id="rId4" imgW="7658100" imgH="7429500" progId="Visio.Drawing.11">
                  <p:embed/>
                  <p:pic>
                    <p:nvPicPr>
                      <p:cNvPr id="0" name="图片 2"/>
                      <p:cNvPicPr/>
                      <p:nvPr/>
                    </p:nvPicPr>
                    <p:blipFill>
                      <a:blip r:embed="rId5"/>
                      <a:stretch>
                        <a:fillRect/>
                      </a:stretch>
                    </p:blipFill>
                    <p:spPr>
                      <a:xfrm>
                        <a:off x="675640" y="1599565"/>
                        <a:ext cx="4667250" cy="428815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基于文本匹配的过滤系统</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文本框 73"/>
          <p:cNvSpPr txBox="1"/>
          <p:nvPr/>
        </p:nvSpPr>
        <p:spPr>
          <a:xfrm>
            <a:off x="1347470" y="1050925"/>
            <a:ext cx="7641590" cy="54864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800" dirty="0">
                <a:solidFill>
                  <a:schemeClr val="accent1">
                    <a:lumMod val="75000"/>
                  </a:schemeClr>
                </a:solidFill>
                <a:latin typeface="微软雅黑" panose="020B0503020204020204" pitchFamily="34" charset="-122"/>
                <a:ea typeface="微软雅黑" panose="020B0503020204020204" pitchFamily="34" charset="-122"/>
              </a:rPr>
              <a:t>模块设计</a:t>
            </a:r>
            <a:r>
              <a:rPr lang="en-US" altLang="zh-CN" sz="2800" dirty="0">
                <a:solidFill>
                  <a:schemeClr val="accent1">
                    <a:lumMod val="75000"/>
                  </a:schemeClr>
                </a:solidFill>
                <a:latin typeface="微软雅黑" panose="020B0503020204020204" pitchFamily="34" charset="-122"/>
                <a:ea typeface="微软雅黑" panose="020B0503020204020204" pitchFamily="34" charset="-122"/>
              </a:rPr>
              <a:t>---基于文本分类技术的过滤模块</a:t>
            </a:r>
          </a:p>
        </p:txBody>
      </p:sp>
      <p:sp>
        <p:nvSpPr>
          <p:cNvPr id="4" name="文本框 3"/>
          <p:cNvSpPr txBox="1"/>
          <p:nvPr/>
        </p:nvSpPr>
        <p:spPr>
          <a:xfrm>
            <a:off x="1757680" y="2108200"/>
            <a:ext cx="1998980" cy="13322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ct val="100000"/>
              </a:lnSpc>
            </a:pPr>
            <a:r>
              <a:rPr lang="zh-CN" altLang="en-US" sz="2000" dirty="0">
                <a:solidFill>
                  <a:schemeClr val="tx2"/>
                </a:solidFill>
                <a:latin typeface="微软雅黑" panose="020B0503020204020204" pitchFamily="34" charset="-122"/>
                <a:ea typeface="微软雅黑" panose="020B0503020204020204" pitchFamily="34" charset="-122"/>
              </a:rPr>
              <a:t>当之前过滤策略都将网页判定为正常网页时才进行该模块的处理</a:t>
            </a:r>
          </a:p>
        </p:txBody>
      </p:sp>
      <p:sp>
        <p:nvSpPr>
          <p:cNvPr id="5" name="文本框 4"/>
          <p:cNvSpPr txBox="1"/>
          <p:nvPr/>
        </p:nvSpPr>
        <p:spPr>
          <a:xfrm>
            <a:off x="1347470" y="4678045"/>
            <a:ext cx="2499995" cy="6591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sz="1800" dirty="0">
                <a:solidFill>
                  <a:schemeClr val="tx1"/>
                </a:solidFill>
                <a:latin typeface="微软雅黑" panose="020B0503020204020204" pitchFamily="34" charset="-122"/>
                <a:ea typeface="微软雅黑" panose="020B0503020204020204" pitchFamily="34" charset="-122"/>
              </a:rPr>
              <a:t>中文网页过滤的处理对象是单个的Web 页面</a:t>
            </a:r>
          </a:p>
        </p:txBody>
      </p:sp>
      <p:sp>
        <p:nvSpPr>
          <p:cNvPr id="9" name="AutoShape 4"/>
          <p:cNvSpPr>
            <a:spLocks noChangeArrowheads="1"/>
          </p:cNvSpPr>
          <p:nvPr>
            <p:custDataLst>
              <p:tags r:id="rId1"/>
            </p:custDataLst>
          </p:nvPr>
        </p:nvSpPr>
        <p:spPr bwMode="white">
          <a:xfrm>
            <a:off x="4851187" y="2018999"/>
            <a:ext cx="2181209" cy="1510068"/>
          </a:xfrm>
          <a:prstGeom prst="roundRect">
            <a:avLst>
              <a:gd name="adj" fmla="val 7012"/>
            </a:avLst>
          </a:prstGeom>
          <a:noFill/>
          <a:ln w="38100" cap="flat" cmpd="sng" algn="ctr">
            <a:solidFill>
              <a:srgbClr val="767171"/>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6" name="AutoShape 4"/>
          <p:cNvSpPr>
            <a:spLocks noChangeArrowheads="1"/>
          </p:cNvSpPr>
          <p:nvPr>
            <p:custDataLst>
              <p:tags r:id="rId2"/>
            </p:custDataLst>
          </p:nvPr>
        </p:nvSpPr>
        <p:spPr bwMode="white">
          <a:xfrm>
            <a:off x="1666027" y="2018999"/>
            <a:ext cx="2181209" cy="1510068"/>
          </a:xfrm>
          <a:prstGeom prst="roundRect">
            <a:avLst>
              <a:gd name="adj" fmla="val 7012"/>
            </a:avLst>
          </a:prstGeom>
          <a:noFill/>
          <a:ln w="38100" cap="flat" cmpd="sng" algn="ctr">
            <a:solidFill>
              <a:schemeClr val="bg2">
                <a:lumMod val="50000"/>
              </a:schemeClr>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7" name="AutoShape 4"/>
          <p:cNvSpPr>
            <a:spLocks noChangeArrowheads="1"/>
          </p:cNvSpPr>
          <p:nvPr>
            <p:custDataLst>
              <p:tags r:id="rId3"/>
            </p:custDataLst>
          </p:nvPr>
        </p:nvSpPr>
        <p:spPr bwMode="white">
          <a:xfrm>
            <a:off x="8036982" y="2018364"/>
            <a:ext cx="2181209" cy="1510068"/>
          </a:xfrm>
          <a:prstGeom prst="roundRect">
            <a:avLst>
              <a:gd name="adj" fmla="val 7012"/>
            </a:avLst>
          </a:prstGeom>
          <a:noFill/>
          <a:ln w="38100" cap="flat" cmpd="sng" algn="ctr">
            <a:solidFill>
              <a:srgbClr val="767171"/>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942205" y="2108200"/>
            <a:ext cx="1998980" cy="13322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ct val="100000"/>
              </a:lnSpc>
            </a:pPr>
            <a:r>
              <a:rPr lang="zh-CN" altLang="en-US" sz="2000" dirty="0">
                <a:solidFill>
                  <a:schemeClr val="tx2"/>
                </a:solidFill>
                <a:latin typeface="微软雅黑" panose="020B0503020204020204" pitchFamily="34" charset="-122"/>
                <a:ea typeface="微软雅黑" panose="020B0503020204020204" pitchFamily="34" charset="-122"/>
              </a:rPr>
              <a:t>基于文本分类的过滤模块选取支持向量机算法作为模块核心算法</a:t>
            </a:r>
          </a:p>
        </p:txBody>
      </p:sp>
      <p:sp>
        <p:nvSpPr>
          <p:cNvPr id="11" name="文本框 10"/>
          <p:cNvSpPr txBox="1"/>
          <p:nvPr/>
        </p:nvSpPr>
        <p:spPr>
          <a:xfrm>
            <a:off x="8128635" y="2107565"/>
            <a:ext cx="1998980" cy="13322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fontAlgn="auto">
              <a:lnSpc>
                <a:spcPct val="100000"/>
              </a:lnSpc>
            </a:pPr>
            <a:r>
              <a:rPr lang="zh-CN" altLang="en-US" sz="2000" dirty="0">
                <a:solidFill>
                  <a:schemeClr val="tx2"/>
                </a:solidFill>
                <a:latin typeface="微软雅黑" panose="020B0503020204020204" pitchFamily="34" charset="-122"/>
                <a:ea typeface="微软雅黑" panose="020B0503020204020204" pitchFamily="34" charset="-122"/>
              </a:rPr>
              <a:t>支持向量机文本分类算法分为训练过程和识别过程</a:t>
            </a:r>
          </a:p>
        </p:txBody>
      </p:sp>
      <p:sp>
        <p:nvSpPr>
          <p:cNvPr id="48" name="Right Brace 112"/>
          <p:cNvSpPr/>
          <p:nvPr/>
        </p:nvSpPr>
        <p:spPr>
          <a:xfrm rot="16200000">
            <a:off x="5727700" y="697230"/>
            <a:ext cx="427355" cy="7165340"/>
          </a:xfrm>
          <a:prstGeom prst="rightBrace">
            <a:avLst>
              <a:gd name="adj1" fmla="val 47292"/>
              <a:gd name="adj2" fmla="val 50110"/>
            </a:avLst>
          </a:prstGeom>
          <a:ln w="12700">
            <a:solidFill>
              <a:srgbClr val="767171"/>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135"/>
            <a:endParaRPr lang="en-US" sz="135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942205" y="4678045"/>
            <a:ext cx="2204085" cy="120777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sz="1800" dirty="0">
                <a:solidFill>
                  <a:schemeClr val="tx1"/>
                </a:solidFill>
                <a:latin typeface="微软雅黑" panose="020B0503020204020204" pitchFamily="34" charset="-122"/>
                <a:ea typeface="微软雅黑" panose="020B0503020204020204" pitchFamily="34" charset="-122"/>
              </a:rPr>
              <a:t>训练样本库只包含支持向量的样本，训练出来的分类模型占用空间少</a:t>
            </a:r>
          </a:p>
        </p:txBody>
      </p:sp>
      <p:sp>
        <p:nvSpPr>
          <p:cNvPr id="13" name="文本框 12"/>
          <p:cNvSpPr txBox="1"/>
          <p:nvPr/>
        </p:nvSpPr>
        <p:spPr>
          <a:xfrm>
            <a:off x="8416925" y="4678045"/>
            <a:ext cx="2432050" cy="93345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sz="1800" dirty="0">
                <a:solidFill>
                  <a:schemeClr val="tx1"/>
                </a:solidFill>
                <a:latin typeface="微软雅黑" panose="020B0503020204020204" pitchFamily="34" charset="-122"/>
                <a:ea typeface="微软雅黑" panose="020B0503020204020204" pitchFamily="34" charset="-122"/>
              </a:rPr>
              <a:t>支持向量机是一种原生的两类分类算法，很适合网页过滤</a:t>
            </a:r>
          </a:p>
        </p:txBody>
      </p:sp>
      <p:sp>
        <p:nvSpPr>
          <p:cNvPr id="14" name="文本框 13"/>
          <p:cNvSpPr txBox="1"/>
          <p:nvPr/>
        </p:nvSpPr>
        <p:spPr>
          <a:xfrm>
            <a:off x="5327650" y="3818890"/>
            <a:ext cx="1228725" cy="417830"/>
          </a:xfrm>
          <a:prstGeom prst="rect">
            <a:avLst/>
          </a:prstGeom>
          <a:noFill/>
        </p:spPr>
        <p:txBody>
          <a:bodyPr wrap="squar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pPr algn="l"/>
            <a:r>
              <a:rPr lang="zh-CN" altLang="en-US" sz="2000" dirty="0">
                <a:solidFill>
                  <a:schemeClr val="tx2"/>
                </a:solidFill>
                <a:latin typeface="微软雅黑" panose="020B0503020204020204" pitchFamily="34" charset="-122"/>
                <a:ea typeface="微软雅黑" panose="020B0503020204020204" pitchFamily="34" charset="-122"/>
              </a:rPr>
              <a:t>原       因</a:t>
            </a:r>
          </a:p>
        </p:txBody>
      </p:sp>
      <p:sp>
        <p:nvSpPr>
          <p:cNvPr id="15" name="矩形 14"/>
          <p:cNvSpPr/>
          <p:nvPr/>
        </p:nvSpPr>
        <p:spPr>
          <a:xfrm>
            <a:off x="3847465" y="2494915"/>
            <a:ext cx="1003300" cy="558165"/>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032625" y="2495550"/>
            <a:ext cx="1003300" cy="558165"/>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Top)">
                                      <p:cBhvr>
                                        <p:cTn id="7" dur="500"/>
                                        <p:tgtEl>
                                          <p:spTgt spid="9"/>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Top)">
                                      <p:cBhvr>
                                        <p:cTn id="11" dur="500"/>
                                        <p:tgtEl>
                                          <p:spTgt spid="6"/>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6" grpId="0" bldLvl="0" animBg="1"/>
      <p:bldP spid="7" grpId="0" bldLvl="0" animBg="1"/>
      <p:bldP spid="48"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4964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p:nvPr/>
        </p:nvSpPr>
        <p:spPr bwMode="auto">
          <a:xfrm>
            <a:off x="10001251" y="6429375"/>
            <a:ext cx="1879600" cy="266700"/>
          </a:xfrm>
          <a:prstGeom prst="rect">
            <a:avLst/>
          </a:prstGeom>
          <a:noFill/>
          <a:ln w="9525">
            <a:noFill/>
            <a:miter lim="800000"/>
          </a:ln>
        </p:spPr>
        <p:txBody>
          <a:bodyPr/>
          <a:lstStyle/>
          <a:p>
            <a:pPr algn="ctr">
              <a:spcBef>
                <a:spcPct val="20000"/>
              </a:spcBef>
              <a:buFont typeface="Arial" panose="020B0604020202020204" pitchFamily="34"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p:nvPr/>
        </p:nvSpPr>
        <p:spPr bwMode="auto">
          <a:xfrm>
            <a:off x="1492885" y="2856865"/>
            <a:ext cx="9283065" cy="1783080"/>
          </a:xfrm>
          <a:prstGeom prst="rect">
            <a:avLst/>
          </a:prstGeom>
          <a:noFill/>
          <a:ln w="9525">
            <a:noFill/>
            <a:miter lim="800000"/>
          </a:ln>
        </p:spPr>
        <p:txBody>
          <a:bodyPr/>
          <a:lstStyle/>
          <a:p>
            <a:r>
              <a:rPr lang="en-US" altLang="zh-CN"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4.7</a:t>
            </a:r>
            <a:r>
              <a:rPr lang="zh-CN" altLang="en-US" sz="6000" dirty="0" smtClean="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本章小结与思考题</a:t>
            </a:r>
            <a:endParaRPr lang="zh-CN" altLang="en-US" sz="6000" dirty="0">
              <a:solidFill>
                <a:schemeClr val="accent3"/>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本章小结与思考</a:t>
            </a: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1" name="文本框 70"/>
          <p:cNvSpPr txBox="1"/>
          <p:nvPr/>
        </p:nvSpPr>
        <p:spPr>
          <a:xfrm>
            <a:off x="1125644" y="1247458"/>
            <a:ext cx="1415772"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思考题</a:t>
            </a:r>
          </a:p>
        </p:txBody>
      </p:sp>
      <p:cxnSp>
        <p:nvCxnSpPr>
          <p:cNvPr id="2" name="直接连接符 1"/>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1166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01487" y="379525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01487" y="45569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0" name="矩形 79"/>
          <p:cNvSpPr/>
          <p:nvPr/>
        </p:nvSpPr>
        <p:spPr bwMode="auto">
          <a:xfrm>
            <a:off x="1079438" y="402712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文本框 12"/>
          <p:cNvSpPr txBox="1"/>
          <p:nvPr/>
        </p:nvSpPr>
        <p:spPr>
          <a:xfrm>
            <a:off x="1522603" y="2491434"/>
            <a:ext cx="3277397" cy="6248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网页内容过滤有哪些应用？目前主要有哪些方法？</a:t>
            </a:r>
          </a:p>
        </p:txBody>
      </p:sp>
      <p:sp>
        <p:nvSpPr>
          <p:cNvPr id="82" name="文本框 13"/>
          <p:cNvSpPr txBox="1"/>
          <p:nvPr/>
        </p:nvSpPr>
        <p:spPr>
          <a:xfrm>
            <a:off x="1451626" y="3956116"/>
            <a:ext cx="3552403" cy="3581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简要描述网络信息内容过滤的主要方法。</a:t>
            </a:r>
          </a:p>
        </p:txBody>
      </p:sp>
      <p:sp>
        <p:nvSpPr>
          <p:cNvPr id="83" name="文本框 14"/>
          <p:cNvSpPr txBox="1"/>
          <p:nvPr/>
        </p:nvSpPr>
        <p:spPr>
          <a:xfrm>
            <a:off x="1451629" y="3249960"/>
            <a:ext cx="3348086" cy="35814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简单描述字符串匹配过滤算法。</a:t>
            </a:r>
          </a:p>
        </p:txBody>
      </p:sp>
      <p:pic>
        <p:nvPicPr>
          <p:cNvPr id="8" name="图片 7"/>
          <p:cNvPicPr>
            <a:picLocks noChangeAspect="1"/>
          </p:cNvPicPr>
          <p:nvPr/>
        </p:nvPicPr>
        <p:blipFill>
          <a:blip r:embed="rId3"/>
          <a:stretch>
            <a:fillRect/>
          </a:stretch>
        </p:blipFill>
        <p:spPr>
          <a:xfrm>
            <a:off x="6557010" y="2152650"/>
            <a:ext cx="3561080" cy="25527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文本框 4"/>
          <p:cNvSpPr>
            <a:spLocks noChangeArrowheads="1"/>
          </p:cNvSpPr>
          <p:nvPr/>
        </p:nvSpPr>
        <p:spPr bwMode="auto">
          <a:xfrm>
            <a:off x="1494155" y="260350"/>
            <a:ext cx="1042098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本章练习</a:t>
            </a:r>
            <a:r>
              <a:rPr lang="en-US" altLang="zh-CN" sz="4000" dirty="0" smtClean="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rPr>
              <a:t>垃圾邮件过滤器</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anose="020F0502020204030204" pitchFamily="34" charset="0"/>
            </a:endParaRPr>
          </a:p>
        </p:txBody>
      </p:sp>
      <p:sp>
        <p:nvSpPr>
          <p:cNvPr id="19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ndParaRPr>
          </a:p>
        </p:txBody>
      </p:sp>
      <p:pic>
        <p:nvPicPr>
          <p:cNvPr id="16"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1" name="文本框 70"/>
          <p:cNvSpPr txBox="1"/>
          <p:nvPr/>
        </p:nvSpPr>
        <p:spPr>
          <a:xfrm>
            <a:off x="460375" y="1322130"/>
            <a:ext cx="7571303"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使用</a:t>
            </a:r>
            <a:r>
              <a:rPr lang="en-US" altLang="zh-CN" dirty="0" smtClean="0"/>
              <a:t>“</a:t>
            </a:r>
            <a:r>
              <a:rPr lang="zh-CN" altLang="en-US" dirty="0" smtClean="0"/>
              <a:t>贝叶斯推断</a:t>
            </a:r>
            <a:r>
              <a:rPr lang="en-US" altLang="zh-CN" dirty="0" smtClean="0"/>
              <a:t>”</a:t>
            </a:r>
            <a:r>
              <a:rPr lang="zh-CN" altLang="en-US" dirty="0" smtClean="0"/>
              <a:t>过滤</a:t>
            </a:r>
            <a:r>
              <a:rPr lang="zh-CN" altLang="en-US" dirty="0"/>
              <a:t>垃圾</a:t>
            </a:r>
            <a:r>
              <a:rPr lang="zh-CN" altLang="en-US" dirty="0" smtClean="0"/>
              <a:t>邮件步骤：</a:t>
            </a:r>
            <a:endParaRPr lang="zh-CN" altLang="en-US" dirty="0"/>
          </a:p>
        </p:txBody>
      </p:sp>
      <p:sp>
        <p:nvSpPr>
          <p:cNvPr id="3" name="AutoShape 4" descr="https://timgsa.baidu.com/timg?image&amp;quality=80&amp;size=b9999_10000&amp;sec=1490787924994&amp;di=b0b7c5c52273eff18ec0fc1b90c63acd&amp;imgtype=0&amp;src=http%3A%2F%2Fwww.mahaixiang.cn%2Fuploads%2Fallimg%2F1311%2F1-13110113343D09.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229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7597" y="1050856"/>
            <a:ext cx="1172585" cy="762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0" name="TextBox 35"/>
          <p:cNvSpPr txBox="1">
            <a:spLocks noChangeArrowheads="1"/>
          </p:cNvSpPr>
          <p:nvPr/>
        </p:nvSpPr>
        <p:spPr bwMode="auto">
          <a:xfrm>
            <a:off x="405765" y="1953085"/>
            <a:ext cx="963416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457200" indent="-457200">
              <a:spcBef>
                <a:spcPct val="0"/>
              </a:spcBef>
              <a:buFont typeface="+mj-lt"/>
              <a:buAutoNum type="arabicPeriod"/>
            </a:pPr>
            <a:r>
              <a:rPr lang="zh-CN" altLang="en-US" sz="2400" dirty="0" smtClean="0">
                <a:latin typeface="微软雅黑" panose="020B0503020204020204" pitchFamily="34" charset="-122"/>
                <a:ea typeface="微软雅黑" panose="020B0503020204020204" pitchFamily="34" charset="-122"/>
              </a:rPr>
              <a:t>收集数据，已准备好两类邮件数据，正常邮件和垃圾邮件各</a:t>
            </a:r>
            <a:r>
              <a:rPr lang="en-US" altLang="zh-CN" sz="2400" dirty="0" smtClean="0">
                <a:latin typeface="微软雅黑" panose="020B0503020204020204" pitchFamily="34" charset="-122"/>
                <a:ea typeface="微软雅黑" panose="020B0503020204020204" pitchFamily="34" charset="-122"/>
              </a:rPr>
              <a:t>25</a:t>
            </a:r>
            <a:r>
              <a:rPr lang="zh-CN" altLang="en-US" sz="2400" dirty="0" smtClean="0">
                <a:latin typeface="微软雅黑" panose="020B0503020204020204" pitchFamily="34" charset="-122"/>
                <a:ea typeface="微软雅黑" panose="020B0503020204020204" pitchFamily="34" charset="-122"/>
              </a:rPr>
              <a:t>份；</a:t>
            </a:r>
            <a:endParaRPr lang="en-US" altLang="zh-CN" sz="2400" dirty="0" smtClean="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en-US" altLang="zh-CN" sz="2400" dirty="0" smtClean="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r>
              <a:rPr lang="zh-CN" altLang="en-US" sz="2400" dirty="0" smtClean="0">
                <a:latin typeface="微软雅黑" panose="020B0503020204020204" pitchFamily="34" charset="-122"/>
                <a:ea typeface="微软雅黑" panose="020B0503020204020204" pitchFamily="34" charset="-122"/>
              </a:rPr>
              <a:t>分析数据</a:t>
            </a:r>
            <a:r>
              <a:rPr lang="zh-CN" altLang="en-US" sz="2400" dirty="0">
                <a:latin typeface="微软雅黑" panose="020B0503020204020204" pitchFamily="34" charset="-122"/>
                <a:ea typeface="微软雅黑" panose="020B0503020204020204" pitchFamily="34" charset="-122"/>
              </a:rPr>
              <a:t>：切分</a:t>
            </a:r>
            <a:r>
              <a:rPr lang="zh-CN" altLang="en-US" sz="2400" dirty="0" smtClean="0">
                <a:latin typeface="微软雅黑" panose="020B0503020204020204" pitchFamily="34" charset="-122"/>
                <a:ea typeface="微软雅黑" panose="020B0503020204020204" pitchFamily="34" charset="-122"/>
              </a:rPr>
              <a:t>文本。利用</a:t>
            </a:r>
            <a:r>
              <a:rPr lang="zh-CN" altLang="en-US" sz="2400" dirty="0">
                <a:latin typeface="微软雅黑" panose="020B0503020204020204" pitchFamily="34" charset="-122"/>
                <a:ea typeface="微软雅黑" panose="020B0503020204020204" pitchFamily="34" charset="-122"/>
              </a:rPr>
              <a:t>正则表达式</a:t>
            </a:r>
            <a:r>
              <a:rPr lang="zh-CN" altLang="en-US" sz="2400" dirty="0" smtClean="0">
                <a:latin typeface="微软雅黑" panose="020B0503020204020204" pitchFamily="34" charset="-122"/>
                <a:ea typeface="微软雅黑" panose="020B0503020204020204" pitchFamily="34" charset="-122"/>
              </a:rPr>
              <a:t>对文件</a:t>
            </a:r>
            <a:r>
              <a:rPr lang="zh-CN" altLang="en-US" sz="2400" dirty="0">
                <a:latin typeface="微软雅黑" panose="020B0503020204020204" pitchFamily="34" charset="-122"/>
                <a:ea typeface="微软雅黑" panose="020B0503020204020204" pitchFamily="34" charset="-122"/>
              </a:rPr>
              <a:t>进行</a:t>
            </a:r>
            <a:r>
              <a:rPr lang="zh-CN" altLang="en-US" sz="2400" dirty="0" smtClean="0">
                <a:latin typeface="微软雅黑" panose="020B0503020204020204" pitchFamily="34" charset="-122"/>
                <a:ea typeface="微软雅黑" panose="020B0503020204020204" pitchFamily="34" charset="-122"/>
              </a:rPr>
              <a:t>解析</a:t>
            </a:r>
            <a:r>
              <a:rPr lang="en-US" altLang="zh-CN" sz="2400" dirty="0" smtClean="0">
                <a:latin typeface="微软雅黑" panose="020B0503020204020204" pitchFamily="34" charset="-122"/>
                <a:ea typeface="微软雅黑" panose="020B0503020204020204" pitchFamily="34" charset="-122"/>
              </a:rPr>
              <a:t>token</a:t>
            </a:r>
            <a:r>
              <a:rPr lang="zh-CN" altLang="en-US" sz="2400" dirty="0">
                <a:latin typeface="微软雅黑" panose="020B0503020204020204" pitchFamily="34" charset="-122"/>
                <a:ea typeface="微软雅黑" panose="020B0503020204020204" pitchFamily="34" charset="-122"/>
              </a:rPr>
              <a:t>序列</a:t>
            </a:r>
            <a:r>
              <a:rPr lang="zh-CN" altLang="en-US" sz="2400" dirty="0" smtClean="0">
                <a:latin typeface="微软雅黑" panose="020B0503020204020204" pitchFamily="34" charset="-122"/>
                <a:ea typeface="微软雅黑" panose="020B0503020204020204" pitchFamily="34" charset="-122"/>
              </a:rPr>
              <a:t>。并对数据进行相关处理；</a:t>
            </a:r>
            <a:endParaRPr lang="en-US" altLang="zh-CN" sz="2400" dirty="0" smtClean="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en-US" altLang="zh-CN" sz="2400" dirty="0" smtClean="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r>
              <a:rPr lang="zh-CN" altLang="en-US" sz="2400" dirty="0" smtClean="0">
                <a:solidFill>
                  <a:schemeClr val="tx1"/>
                </a:solidFill>
                <a:latin typeface="微软雅黑" panose="020B0503020204020204" pitchFamily="34" charset="-122"/>
                <a:ea typeface="微软雅黑" panose="020B0503020204020204" pitchFamily="34" charset="-122"/>
              </a:rPr>
              <a:t>训练算法：利用朴素贝叶斯设计垃圾分类器</a:t>
            </a:r>
            <a:r>
              <a:rPr lang="zh-CN" altLang="en-US"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en-US" altLang="zh-CN" sz="2400" dirty="0" smtClean="0">
              <a:solidFill>
                <a:schemeClr val="tx1"/>
              </a:solidFill>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r>
              <a:rPr lang="zh-CN" altLang="en-US" sz="2400" dirty="0" smtClean="0">
                <a:latin typeface="微软雅黑" panose="020B0503020204020204" pitchFamily="34" charset="-122"/>
                <a:ea typeface="微软雅黑" panose="020B0503020204020204" pitchFamily="34" charset="-122"/>
              </a:rPr>
              <a:t>测试算法：使用测试集来测试分类过滤效果。</a:t>
            </a:r>
            <a:endParaRPr lang="zh-CN" altLang="en-US" sz="2400" dirty="0">
              <a:solidFill>
                <a:schemeClr val="tx1"/>
              </a:solidFill>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en-US" altLang="zh-CN" sz="2400" dirty="0" smtClean="0">
              <a:solidFill>
                <a:schemeClr val="tx1"/>
              </a:solidFill>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en-US" altLang="zh-CN" sz="2400" dirty="0">
              <a:latin typeface="微软雅黑" panose="020B0503020204020204" pitchFamily="34" charset="-122"/>
              <a:ea typeface="微软雅黑" panose="020B0503020204020204" pitchFamily="34" charset="-122"/>
            </a:endParaRPr>
          </a:p>
          <a:p>
            <a:pPr marL="457200" indent="-457200">
              <a:spcBef>
                <a:spcPct val="0"/>
              </a:spcBef>
              <a:buFont typeface="+mj-lt"/>
              <a:buAutoNum type="arabicPeriod"/>
            </a:pPr>
            <a:endParaRPr lang="zh-CN" altLang="en-US" sz="2400"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3841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2849</TotalTime>
  <Words>1949</Words>
  <Application>Microsoft Office PowerPoint</Application>
  <PresentationFormat>自定义</PresentationFormat>
  <Paragraphs>253</Paragraphs>
  <Slides>31</Slides>
  <Notes>5</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31</vt:i4>
      </vt:variant>
    </vt:vector>
  </HeadingPairs>
  <TitlesOfParts>
    <vt:vector size="46" baseType="lpstr">
      <vt:lpstr>Arial</vt:lpstr>
      <vt:lpstr>宋体</vt:lpstr>
      <vt:lpstr>华文黑体</vt:lpstr>
      <vt:lpstr>华康俪金黑W8(P)</vt:lpstr>
      <vt:lpstr>Segoe UI</vt:lpstr>
      <vt:lpstr>微软雅黑</vt:lpstr>
      <vt:lpstr>方正兰亭黑_GBK</vt:lpstr>
      <vt:lpstr>Times New Roman</vt:lpstr>
      <vt:lpstr>黑体</vt:lpstr>
      <vt:lpstr>方正粗宋简体</vt:lpstr>
      <vt:lpstr>Calibri</vt:lpstr>
      <vt:lpstr>Wingdings</vt:lpstr>
      <vt:lpstr>Calibri Light</vt:lpstr>
      <vt:lpstr>默认设计模板</vt:lpstr>
      <vt:lpstr>Microsoft Visio 绘图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229</cp:revision>
  <dcterms:created xsi:type="dcterms:W3CDTF">2014-04-19T11:56:00Z</dcterms:created>
  <dcterms:modified xsi:type="dcterms:W3CDTF">2017-04-05T02:02:13Z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